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1"/>
  </p:sldMasterIdLst>
  <p:notesMasterIdLst>
    <p:notesMasterId r:id="rId19"/>
  </p:notesMasterIdLst>
  <p:handoutMasterIdLst>
    <p:handoutMasterId r:id="rId20"/>
  </p:handoutMasterIdLst>
  <p:sldIdLst>
    <p:sldId id="381" r:id="rId2"/>
    <p:sldId id="811" r:id="rId3"/>
    <p:sldId id="817" r:id="rId4"/>
    <p:sldId id="816" r:id="rId5"/>
    <p:sldId id="815" r:id="rId6"/>
    <p:sldId id="818" r:id="rId7"/>
    <p:sldId id="819" r:id="rId8"/>
    <p:sldId id="821" r:id="rId9"/>
    <p:sldId id="822" r:id="rId10"/>
    <p:sldId id="823" r:id="rId11"/>
    <p:sldId id="820" r:id="rId12"/>
    <p:sldId id="824" r:id="rId13"/>
    <p:sldId id="825" r:id="rId14"/>
    <p:sldId id="826" r:id="rId15"/>
    <p:sldId id="827" r:id="rId16"/>
    <p:sldId id="814" r:id="rId17"/>
    <p:sldId id="442" r:id="rId18"/>
  </p:sldIdLst>
  <p:sldSz cx="9144000" cy="5143500" type="screen16x9"/>
  <p:notesSz cx="9926638" cy="6797675"/>
  <p:defaultTextStyle>
    <a:defPPr>
      <a:defRPr lang="it-IT"/>
    </a:defPPr>
    <a:lvl1pPr algn="l" rtl="0" fontAlgn="base">
      <a:spcBef>
        <a:spcPct val="0"/>
      </a:spcBef>
      <a:spcAft>
        <a:spcPct val="0"/>
      </a:spcAft>
      <a:defRPr sz="1400"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sz="1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1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1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1400" kern="1200">
        <a:solidFill>
          <a:schemeClr val="tx1"/>
        </a:solidFill>
        <a:latin typeface="Arial" charset="0"/>
        <a:ea typeface="ＭＳ Ｐゴシック" pitchFamily="34" charset="-128"/>
        <a:cs typeface="+mn-cs"/>
      </a:defRPr>
    </a:lvl5pPr>
    <a:lvl6pPr marL="2286000" algn="l" defTabSz="914400" rtl="0" eaLnBrk="1" latinLnBrk="0" hangingPunct="1">
      <a:defRPr sz="1400" kern="1200">
        <a:solidFill>
          <a:schemeClr val="tx1"/>
        </a:solidFill>
        <a:latin typeface="Arial" charset="0"/>
        <a:ea typeface="ＭＳ Ｐゴシック" pitchFamily="34" charset="-128"/>
        <a:cs typeface="+mn-cs"/>
      </a:defRPr>
    </a:lvl6pPr>
    <a:lvl7pPr marL="2743200" algn="l" defTabSz="914400" rtl="0" eaLnBrk="1" latinLnBrk="0" hangingPunct="1">
      <a:defRPr sz="1400" kern="1200">
        <a:solidFill>
          <a:schemeClr val="tx1"/>
        </a:solidFill>
        <a:latin typeface="Arial" charset="0"/>
        <a:ea typeface="ＭＳ Ｐゴシック" pitchFamily="34" charset="-128"/>
        <a:cs typeface="+mn-cs"/>
      </a:defRPr>
    </a:lvl7pPr>
    <a:lvl8pPr marL="3200400" algn="l" defTabSz="914400" rtl="0" eaLnBrk="1" latinLnBrk="0" hangingPunct="1">
      <a:defRPr sz="1400" kern="1200">
        <a:solidFill>
          <a:schemeClr val="tx1"/>
        </a:solidFill>
        <a:latin typeface="Arial" charset="0"/>
        <a:ea typeface="ＭＳ Ｐゴシック" pitchFamily="34" charset="-128"/>
        <a:cs typeface="+mn-cs"/>
      </a:defRPr>
    </a:lvl8pPr>
    <a:lvl9pPr marL="3657600" algn="l" defTabSz="914400" rtl="0" eaLnBrk="1" latinLnBrk="0" hangingPunct="1">
      <a:defRPr sz="1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A30012-65D6-00C6-1FA3-FC6F1ED661C0}" name="Caterina Timpanaro" initials="CT" userId="S::Caterina.Timpanaro@it.ey.com::ad547aae-8e9b-41f2-9417-e5e2303e6191" providerId="AD"/>
  <p188:author id="{B44E2EDF-592E-12B7-8950-4608BAADD30C}" name="Elisa Bianchi" initials="EB" userId="S::Elisa.Bianchi@it.ey.com::fce89828-67da-4ec4-82e2-21d7f88401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94"/>
    <a:srgbClr val="000000"/>
    <a:srgbClr val="637BB7"/>
    <a:srgbClr val="F9B700"/>
    <a:srgbClr val="005894"/>
    <a:srgbClr val="14A5B0"/>
    <a:srgbClr val="B1C800"/>
    <a:srgbClr val="000099"/>
    <a:srgbClr val="3366FF"/>
    <a:srgbClr val="0043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83" autoAdjust="0"/>
    <p:restoredTop sz="85199" autoAdjust="0"/>
  </p:normalViewPr>
  <p:slideViewPr>
    <p:cSldViewPr>
      <p:cViewPr varScale="1">
        <p:scale>
          <a:sx n="150" d="100"/>
          <a:sy n="150" d="100"/>
        </p:scale>
        <p:origin x="498" y="12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625" cy="339884"/>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it-IT"/>
          </a:p>
        </p:txBody>
      </p:sp>
      <p:sp>
        <p:nvSpPr>
          <p:cNvPr id="3" name="Segnaposto data 2"/>
          <p:cNvSpPr>
            <a:spLocks noGrp="1"/>
          </p:cNvSpPr>
          <p:nvPr>
            <p:ph type="dt" sz="quarter" idx="1"/>
          </p:nvPr>
        </p:nvSpPr>
        <p:spPr>
          <a:xfrm>
            <a:off x="5621696" y="0"/>
            <a:ext cx="4302625" cy="339884"/>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DCF14E7F-BCCC-4C1B-8511-82A02E4E80E8}" type="datetimeFigureOut">
              <a:rPr lang="it-IT" altLang="it-IT"/>
              <a:pPr>
                <a:defRPr/>
              </a:pPr>
              <a:t>07/02/2024</a:t>
            </a:fld>
            <a:endParaRPr lang="it-IT" altLang="it-IT"/>
          </a:p>
        </p:txBody>
      </p:sp>
      <p:sp>
        <p:nvSpPr>
          <p:cNvPr id="4" name="Segnaposto piè di pagina 3"/>
          <p:cNvSpPr>
            <a:spLocks noGrp="1"/>
          </p:cNvSpPr>
          <p:nvPr>
            <p:ph type="ftr" sz="quarter" idx="2"/>
          </p:nvPr>
        </p:nvSpPr>
        <p:spPr>
          <a:xfrm>
            <a:off x="0" y="6456699"/>
            <a:ext cx="4302625" cy="339884"/>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it-IT"/>
          </a:p>
        </p:txBody>
      </p:sp>
      <p:sp>
        <p:nvSpPr>
          <p:cNvPr id="5" name="Segnaposto numero diapositiva 4"/>
          <p:cNvSpPr>
            <a:spLocks noGrp="1"/>
          </p:cNvSpPr>
          <p:nvPr>
            <p:ph type="sldNum" sz="quarter" idx="3"/>
          </p:nvPr>
        </p:nvSpPr>
        <p:spPr>
          <a:xfrm>
            <a:off x="5621696" y="6456699"/>
            <a:ext cx="4302625" cy="339884"/>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F57CB29-99D7-4591-AC44-7F26A2EC3320}" type="slidenum">
              <a:rPr lang="it-IT" altLang="it-IT"/>
              <a:pPr>
                <a:defRPr/>
              </a:pPr>
              <a:t>‹N›</a:t>
            </a:fld>
            <a:endParaRPr lang="it-IT" altLang="it-IT"/>
          </a:p>
        </p:txBody>
      </p:sp>
    </p:spTree>
    <p:extLst>
      <p:ext uri="{BB962C8B-B14F-4D97-AF65-F5344CB8AC3E}">
        <p14:creationId xmlns:p14="http://schemas.microsoft.com/office/powerpoint/2010/main" val="11460931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625" cy="339884"/>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it-IT"/>
          </a:p>
        </p:txBody>
      </p:sp>
      <p:sp>
        <p:nvSpPr>
          <p:cNvPr id="3" name="Segnaposto data 2"/>
          <p:cNvSpPr>
            <a:spLocks noGrp="1"/>
          </p:cNvSpPr>
          <p:nvPr>
            <p:ph type="dt" idx="1"/>
          </p:nvPr>
        </p:nvSpPr>
        <p:spPr>
          <a:xfrm>
            <a:off x="5621696" y="0"/>
            <a:ext cx="4302625" cy="339884"/>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FEA0DA61-2E36-4DAE-A672-F0D30E9A12AA}" type="datetimeFigureOut">
              <a:rPr lang="it-IT" altLang="it-IT"/>
              <a:pPr>
                <a:defRPr/>
              </a:pPr>
              <a:t>07/02/2024</a:t>
            </a:fld>
            <a:endParaRPr lang="it-IT" altLang="it-IT"/>
          </a:p>
        </p:txBody>
      </p:sp>
      <p:sp>
        <p:nvSpPr>
          <p:cNvPr id="4" name="Segnaposto immagine diapositiva 3"/>
          <p:cNvSpPr>
            <a:spLocks noGrp="1" noRot="1" noChangeAspect="1"/>
          </p:cNvSpPr>
          <p:nvPr>
            <p:ph type="sldImg" idx="2"/>
          </p:nvPr>
        </p:nvSpPr>
        <p:spPr>
          <a:xfrm>
            <a:off x="2000250" y="425450"/>
            <a:ext cx="5926138" cy="33337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21286" y="3876424"/>
            <a:ext cx="8684069" cy="2410880"/>
          </a:xfrm>
          <a:prstGeom prst="rect">
            <a:avLst/>
          </a:prstGeom>
        </p:spPr>
        <p:txBody>
          <a:bodyPr vert="horz" lIns="91440" tIns="45720" rIns="91440" bIns="45720" rtlCol="0">
            <a:normAutofit/>
          </a:bodyPr>
          <a:lstStyle/>
          <a:p>
            <a:pPr lvl="0"/>
            <a:r>
              <a:rPr lang="it-IT" noProof="0" dirty="0"/>
              <a:t>Fare clic per modificare stili del testo dello schema</a:t>
            </a:r>
          </a:p>
          <a:p>
            <a:pPr lvl="1"/>
            <a:r>
              <a:rPr lang="it-IT" noProof="0" dirty="0"/>
              <a:t>Secondo livello</a:t>
            </a:r>
          </a:p>
          <a:p>
            <a:pPr lvl="2"/>
            <a:r>
              <a:rPr lang="it-IT" noProof="0" dirty="0"/>
              <a:t>Terzo livello</a:t>
            </a:r>
          </a:p>
          <a:p>
            <a:pPr lvl="3"/>
            <a:r>
              <a:rPr lang="it-IT" noProof="0" dirty="0"/>
              <a:t>Quarto livello</a:t>
            </a:r>
          </a:p>
          <a:p>
            <a:pPr lvl="4"/>
            <a:r>
              <a:rPr lang="it-IT" noProof="0" dirty="0"/>
              <a:t>Quinto livello</a:t>
            </a:r>
          </a:p>
        </p:txBody>
      </p:sp>
      <p:sp>
        <p:nvSpPr>
          <p:cNvPr id="6" name="Segnaposto piè di pagina 5"/>
          <p:cNvSpPr>
            <a:spLocks noGrp="1"/>
          </p:cNvSpPr>
          <p:nvPr>
            <p:ph type="ftr" sz="quarter" idx="4"/>
          </p:nvPr>
        </p:nvSpPr>
        <p:spPr>
          <a:xfrm>
            <a:off x="0" y="6456699"/>
            <a:ext cx="4302625" cy="339884"/>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it-IT"/>
          </a:p>
        </p:txBody>
      </p:sp>
      <p:sp>
        <p:nvSpPr>
          <p:cNvPr id="7" name="Segnaposto numero diapositiva 6"/>
          <p:cNvSpPr>
            <a:spLocks noGrp="1"/>
          </p:cNvSpPr>
          <p:nvPr>
            <p:ph type="sldNum" sz="quarter" idx="5"/>
          </p:nvPr>
        </p:nvSpPr>
        <p:spPr>
          <a:xfrm>
            <a:off x="5621696" y="6456699"/>
            <a:ext cx="4302625" cy="339884"/>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0BCA7EB0-93E0-48CB-ABC4-C4CBC4993B05}" type="slidenum">
              <a:rPr lang="it-IT" altLang="it-IT"/>
              <a:pPr>
                <a:defRPr/>
              </a:pPr>
              <a:t>‹N›</a:t>
            </a:fld>
            <a:endParaRPr lang="it-IT" altLang="it-IT"/>
          </a:p>
        </p:txBody>
      </p:sp>
    </p:spTree>
    <p:extLst>
      <p:ext uri="{BB962C8B-B14F-4D97-AF65-F5344CB8AC3E}">
        <p14:creationId xmlns:p14="http://schemas.microsoft.com/office/powerpoint/2010/main" val="40530677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Diapositiva titolo">
    <p:spTree>
      <p:nvGrpSpPr>
        <p:cNvPr id="1" name=""/>
        <p:cNvGrpSpPr/>
        <p:nvPr/>
      </p:nvGrpSpPr>
      <p:grpSpPr>
        <a:xfrm>
          <a:off x="0" y="0"/>
          <a:ext cx="0" cy="0"/>
          <a:chOff x="0" y="0"/>
          <a:chExt cx="0" cy="0"/>
        </a:xfrm>
      </p:grpSpPr>
      <p:sp>
        <p:nvSpPr>
          <p:cNvPr id="2" name="Rectangle 12"/>
          <p:cNvSpPr>
            <a:spLocks noChangeArrowheads="1"/>
          </p:cNvSpPr>
          <p:nvPr userDrawn="1"/>
        </p:nvSpPr>
        <p:spPr bwMode="auto">
          <a:xfrm>
            <a:off x="720726" y="567928"/>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defRPr/>
            </a:pPr>
            <a:endParaRPr lang="it-IT" altLang="it-IT" sz="1350"/>
          </a:p>
        </p:txBody>
      </p:sp>
      <p:sp>
        <p:nvSpPr>
          <p:cNvPr id="3" name="Rectangle 14"/>
          <p:cNvSpPr>
            <a:spLocks noChangeArrowheads="1"/>
          </p:cNvSpPr>
          <p:nvPr userDrawn="1"/>
        </p:nvSpPr>
        <p:spPr bwMode="auto">
          <a:xfrm>
            <a:off x="4319589" y="57626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defRPr/>
            </a:pPr>
            <a:endParaRPr lang="it-IT" altLang="it-IT" sz="1350"/>
          </a:p>
        </p:txBody>
      </p:sp>
      <p:pic>
        <p:nvPicPr>
          <p:cNvPr id="6" name="Immagin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513" y="-20514"/>
            <a:ext cx="9182549" cy="5163990"/>
          </a:xfrm>
          <a:prstGeom prst="rect">
            <a:avLst/>
          </a:prstGeom>
        </p:spPr>
      </p:pic>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31590"/>
            <a:ext cx="8229600" cy="333449"/>
          </a:xfrm>
        </p:spPr>
        <p:txBody>
          <a:bodyPr/>
          <a:lstStyle>
            <a:lvl1pPr algn="r">
              <a:defRPr sz="3200" b="1" i="0">
                <a:solidFill>
                  <a:srgbClr val="004393"/>
                </a:solidFill>
                <a:latin typeface="Calibri" charset="0"/>
                <a:ea typeface="Calibri" charset="0"/>
                <a:cs typeface="Calibri" charset="0"/>
              </a:defRPr>
            </a:lvl1pPr>
          </a:lstStyle>
          <a:p>
            <a:r>
              <a:rPr lang="it-IT" dirty="0"/>
              <a:t>Fare clic per modificare stile</a:t>
            </a:r>
          </a:p>
        </p:txBody>
      </p:sp>
      <p:sp>
        <p:nvSpPr>
          <p:cNvPr id="3" name="Segnaposto contenuto 2"/>
          <p:cNvSpPr>
            <a:spLocks noGrp="1"/>
          </p:cNvSpPr>
          <p:nvPr>
            <p:ph idx="1"/>
          </p:nvPr>
        </p:nvSpPr>
        <p:spPr>
          <a:xfrm>
            <a:off x="457200" y="1518618"/>
            <a:ext cx="8229600" cy="2893219"/>
          </a:xfrm>
        </p:spPr>
        <p:txBody>
          <a:bodyPr/>
          <a:lstStyle>
            <a:lvl1pPr>
              <a:defRPr sz="2000">
                <a:latin typeface="Calibri" charset="0"/>
                <a:ea typeface="Calibri" charset="0"/>
                <a:cs typeface="Calibri" charset="0"/>
              </a:defRPr>
            </a:lvl1pPr>
            <a:lvl2pPr>
              <a:defRPr sz="2000">
                <a:latin typeface="Calibri" charset="0"/>
                <a:ea typeface="Calibri" charset="0"/>
                <a:cs typeface="Calibri" charset="0"/>
              </a:defRPr>
            </a:lvl2pPr>
            <a:lvl3pPr>
              <a:defRPr sz="2000">
                <a:latin typeface="Calibri" charset="0"/>
                <a:ea typeface="Calibri" charset="0"/>
                <a:cs typeface="Calibri" charset="0"/>
              </a:defRPr>
            </a:lvl3pPr>
            <a:lvl4pPr>
              <a:defRPr sz="2000">
                <a:latin typeface="Calibri" charset="0"/>
                <a:ea typeface="Calibri" charset="0"/>
                <a:cs typeface="Calibri" charset="0"/>
              </a:defRPr>
            </a:lvl4pPr>
            <a:lvl5pPr>
              <a:defRPr sz="2000">
                <a:latin typeface="Calibri" charset="0"/>
                <a:ea typeface="Calibri" charset="0"/>
                <a:cs typeface="Calibri" charset="0"/>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CasellaDiTesto 8"/>
          <p:cNvSpPr txBox="1"/>
          <p:nvPr userDrawn="1"/>
        </p:nvSpPr>
        <p:spPr>
          <a:xfrm>
            <a:off x="1446029" y="4896293"/>
            <a:ext cx="184731" cy="253916"/>
          </a:xfrm>
          <a:prstGeom prst="rect">
            <a:avLst/>
          </a:prstGeom>
          <a:noFill/>
        </p:spPr>
        <p:txBody>
          <a:bodyPr wrap="none" rtlCol="0">
            <a:spAutoFit/>
          </a:bodyPr>
          <a:lstStyle/>
          <a:p>
            <a:endParaRPr lang="it-IT" sz="10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cstate="print">
            <a:alphaModFix amt="0"/>
          </a:blip>
          <a:srcRect/>
          <a:stretch>
            <a:fillRect/>
          </a:stretch>
        </a:blipFill>
        <a:effectLst/>
      </p:bgPr>
    </p:bg>
    <p:spTree>
      <p:nvGrpSpPr>
        <p:cNvPr id="1" name=""/>
        <p:cNvGrpSpPr/>
        <p:nvPr/>
      </p:nvGrpSpPr>
      <p:grpSpPr>
        <a:xfrm>
          <a:off x="0" y="0"/>
          <a:ext cx="0" cy="0"/>
          <a:chOff x="0" y="0"/>
          <a:chExt cx="0" cy="0"/>
        </a:xfrm>
      </p:grpSpPr>
      <p:pic>
        <p:nvPicPr>
          <p:cNvPr id="9" name="Immagine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1563638"/>
            <a:ext cx="9144000" cy="3594454"/>
          </a:xfrm>
          <a:prstGeom prst="rect">
            <a:avLst/>
          </a:prstGeom>
        </p:spPr>
      </p:pic>
      <p:sp>
        <p:nvSpPr>
          <p:cNvPr id="1026" name="Segnaposto titolo 1"/>
          <p:cNvSpPr>
            <a:spLocks noGrp="1"/>
          </p:cNvSpPr>
          <p:nvPr>
            <p:ph type="title"/>
          </p:nvPr>
        </p:nvSpPr>
        <p:spPr bwMode="auto">
          <a:xfrm>
            <a:off x="457200" y="1059582"/>
            <a:ext cx="8229600" cy="32403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dirty="0"/>
              <a:t>Click to </a:t>
            </a:r>
            <a:r>
              <a:rPr lang="it-IT" altLang="it-IT" dirty="0" err="1"/>
              <a:t>edit</a:t>
            </a:r>
            <a:r>
              <a:rPr lang="it-IT" altLang="it-IT" dirty="0"/>
              <a:t> Master </a:t>
            </a:r>
            <a:r>
              <a:rPr lang="it-IT" altLang="it-IT" dirty="0" err="1"/>
              <a:t>title</a:t>
            </a:r>
            <a:r>
              <a:rPr lang="it-IT" altLang="it-IT" dirty="0"/>
              <a:t> style</a:t>
            </a:r>
          </a:p>
        </p:txBody>
      </p:sp>
      <p:sp>
        <p:nvSpPr>
          <p:cNvPr id="1027" name="Segnaposto testo 2"/>
          <p:cNvSpPr>
            <a:spLocks noGrp="1"/>
          </p:cNvSpPr>
          <p:nvPr>
            <p:ph type="body" idx="1"/>
          </p:nvPr>
        </p:nvSpPr>
        <p:spPr bwMode="auto">
          <a:xfrm>
            <a:off x="457200" y="1556895"/>
            <a:ext cx="8229600" cy="278293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dirty="0"/>
              <a:t>Click to </a:t>
            </a:r>
            <a:r>
              <a:rPr lang="it-IT" altLang="it-IT" dirty="0" err="1"/>
              <a:t>edit</a:t>
            </a:r>
            <a:r>
              <a:rPr lang="it-IT" altLang="it-IT" dirty="0"/>
              <a:t> Master text </a:t>
            </a:r>
            <a:r>
              <a:rPr lang="it-IT" altLang="it-IT" dirty="0" err="1"/>
              <a:t>styles</a:t>
            </a:r>
            <a:endParaRPr lang="it-IT" altLang="it-IT" dirty="0"/>
          </a:p>
          <a:p>
            <a:pPr lvl="1"/>
            <a:r>
              <a:rPr lang="it-IT" altLang="it-IT" dirty="0"/>
              <a:t>Second </a:t>
            </a:r>
            <a:r>
              <a:rPr lang="it-IT" altLang="it-IT" dirty="0" err="1"/>
              <a:t>level</a:t>
            </a:r>
            <a:endParaRPr lang="it-IT" altLang="it-IT" dirty="0"/>
          </a:p>
          <a:p>
            <a:pPr lvl="2"/>
            <a:r>
              <a:rPr lang="it-IT" altLang="it-IT" dirty="0"/>
              <a:t>Third </a:t>
            </a:r>
            <a:r>
              <a:rPr lang="it-IT" altLang="it-IT" dirty="0" err="1"/>
              <a:t>level</a:t>
            </a:r>
            <a:endParaRPr lang="it-IT" altLang="it-IT" dirty="0"/>
          </a:p>
          <a:p>
            <a:pPr lvl="3"/>
            <a:r>
              <a:rPr lang="it-IT" altLang="it-IT" dirty="0" err="1"/>
              <a:t>Fourth</a:t>
            </a:r>
            <a:r>
              <a:rPr lang="it-IT" altLang="it-IT" dirty="0"/>
              <a:t> </a:t>
            </a:r>
            <a:r>
              <a:rPr lang="it-IT" altLang="it-IT" dirty="0" err="1"/>
              <a:t>level</a:t>
            </a:r>
            <a:endParaRPr lang="it-IT" altLang="it-IT" dirty="0"/>
          </a:p>
          <a:p>
            <a:pPr lvl="4"/>
            <a:r>
              <a:rPr lang="it-IT" altLang="it-IT" dirty="0" err="1"/>
              <a:t>Fifth</a:t>
            </a:r>
            <a:r>
              <a:rPr lang="it-IT" altLang="it-IT" dirty="0"/>
              <a:t> </a:t>
            </a:r>
            <a:r>
              <a:rPr lang="it-IT" altLang="it-IT" dirty="0" err="1"/>
              <a:t>level</a:t>
            </a:r>
            <a:endParaRPr lang="it-IT" altLang="it-IT" dirty="0"/>
          </a:p>
        </p:txBody>
      </p:sp>
      <p:sp>
        <p:nvSpPr>
          <p:cNvPr id="7" name="Rectangle 11"/>
          <p:cNvSpPr>
            <a:spLocks noChangeArrowheads="1"/>
          </p:cNvSpPr>
          <p:nvPr userDrawn="1"/>
        </p:nvSpPr>
        <p:spPr bwMode="auto">
          <a:xfrm>
            <a:off x="683568" y="4818269"/>
            <a:ext cx="4680520" cy="25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nSpc>
                <a:spcPct val="90000"/>
              </a:lnSpc>
              <a:defRPr/>
            </a:pPr>
            <a:r>
              <a:rPr lang="it-IT" sz="600" i="0" dirty="0">
                <a:solidFill>
                  <a:srgbClr val="004393"/>
                </a:solidFill>
                <a:latin typeface="Calibri" charset="0"/>
                <a:ea typeface="Calibri" charset="0"/>
                <a:cs typeface="Calibri" charset="0"/>
              </a:rPr>
              <a:t>Giorgio Martini </a:t>
            </a:r>
            <a:r>
              <a:rPr lang="it-IT" sz="600" i="0" baseline="0" dirty="0">
                <a:solidFill>
                  <a:srgbClr val="004393"/>
                </a:solidFill>
                <a:latin typeface="Calibri" charset="0"/>
                <a:ea typeface="Calibri" charset="0"/>
                <a:cs typeface="Calibri" charset="0"/>
              </a:rPr>
              <a:t>| </a:t>
            </a:r>
            <a:r>
              <a:rPr lang="it-IT" sz="600" i="0" kern="1200" dirty="0">
                <a:solidFill>
                  <a:srgbClr val="004393"/>
                </a:solidFill>
                <a:latin typeface="Calibri" charset="0"/>
                <a:cs typeface="Calibri" charset="0"/>
              </a:rPr>
              <a:t>Presentazione del Programma ed avvio del percorso di co-progettazione e di accompagnamento delle azioni indirizzate alle Città Medie SUD</a:t>
            </a:r>
            <a:endParaRPr lang="it-IT" sz="600" i="0" kern="1200" dirty="0">
              <a:solidFill>
                <a:srgbClr val="004393"/>
              </a:solidFill>
              <a:latin typeface="Calibri" charset="0"/>
              <a:ea typeface="Calibri" charset="0"/>
              <a:cs typeface="Calibri" charset="0"/>
            </a:endParaRPr>
          </a:p>
        </p:txBody>
      </p:sp>
      <p:sp>
        <p:nvSpPr>
          <p:cNvPr id="1031" name="Rettangolo 10"/>
          <p:cNvSpPr>
            <a:spLocks noChangeArrowheads="1"/>
          </p:cNvSpPr>
          <p:nvPr userDrawn="1"/>
        </p:nvSpPr>
        <p:spPr bwMode="auto">
          <a:xfrm>
            <a:off x="395288" y="4783018"/>
            <a:ext cx="351378"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defRPr/>
            </a:pPr>
            <a:fld id="{FFFE4E04-CB5A-4395-925D-EDFB03F1C6BC}" type="slidenum">
              <a:rPr lang="it-IT" altLang="it-IT" sz="900" b="0" smtClean="0">
                <a:solidFill>
                  <a:srgbClr val="7F7F7F"/>
                </a:solidFill>
                <a:latin typeface="Calibri" charset="0"/>
                <a:ea typeface="Calibri" charset="0"/>
                <a:cs typeface="Calibri" charset="0"/>
              </a:rPr>
              <a:pPr eaLnBrk="1" hangingPunct="1">
                <a:defRPr/>
              </a:pPr>
              <a:t>‹N›</a:t>
            </a:fld>
            <a:endParaRPr lang="it-IT" altLang="it-IT" sz="900" b="0" dirty="0">
              <a:latin typeface="Calibri" charset="0"/>
              <a:ea typeface="Calibri" charset="0"/>
              <a:cs typeface="Calibri" charset="0"/>
            </a:endParaRPr>
          </a:p>
        </p:txBody>
      </p:sp>
      <p:sp>
        <p:nvSpPr>
          <p:cNvPr id="2" name="Rettangolo 1"/>
          <p:cNvSpPr/>
          <p:nvPr userDrawn="1"/>
        </p:nvSpPr>
        <p:spPr>
          <a:xfrm>
            <a:off x="4176464" y="4814373"/>
            <a:ext cx="4572000" cy="184666"/>
          </a:xfrm>
          <a:prstGeom prst="rect">
            <a:avLst/>
          </a:prstGeom>
        </p:spPr>
        <p:txBody>
          <a:bodyPr>
            <a:spAutoFit/>
          </a:bodyPr>
          <a:lstStyle/>
          <a:p>
            <a:pPr algn="r"/>
            <a:r>
              <a:rPr lang="it-IT" sz="600" i="0" dirty="0">
                <a:solidFill>
                  <a:srgbClr val="004393"/>
                </a:solidFill>
                <a:latin typeface="Calibri" charset="0"/>
                <a:ea typeface="Calibri" charset="0"/>
                <a:cs typeface="Calibri" charset="0"/>
              </a:rPr>
              <a:t>PN Metro Plus e Citta Medie SUD|</a:t>
            </a:r>
            <a:r>
              <a:rPr lang="it-IT" sz="600" i="0" baseline="0" dirty="0">
                <a:solidFill>
                  <a:srgbClr val="004393"/>
                </a:solidFill>
                <a:latin typeface="Calibri" charset="0"/>
                <a:ea typeface="Calibri" charset="0"/>
                <a:cs typeface="Calibri" charset="0"/>
              </a:rPr>
              <a:t> Roma, 6 Febbraio 2023</a:t>
            </a:r>
            <a:endParaRPr lang="it-IT" sz="600" i="0" dirty="0">
              <a:latin typeface="Calibri" charset="0"/>
              <a:ea typeface="Calibri" charset="0"/>
              <a:cs typeface="Calibri" charset="0"/>
            </a:endParaRPr>
          </a:p>
        </p:txBody>
      </p:sp>
      <p:pic>
        <p:nvPicPr>
          <p:cNvPr id="10" name="Immagin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20538"/>
            <a:ext cx="9144000" cy="1026561"/>
          </a:xfrm>
          <a:prstGeom prst="rect">
            <a:avLst/>
          </a:prstGeom>
        </p:spPr>
      </p:pic>
    </p:spTree>
  </p:cSld>
  <p:clrMap bg1="lt1" tx1="dk1" bg2="lt2" tx2="dk2" accent1="accent1" accent2="accent2" accent3="accent3" accent4="accent4" accent5="accent5" accent6="accent6" hlink="hlink" folHlink="folHlink"/>
  <p:sldLayoutIdLst>
    <p:sldLayoutId id="2147483844" r:id="rId1"/>
    <p:sldLayoutId id="2147483845" r:id="rId2"/>
  </p:sldLayoutIdLst>
  <p:hf hdr="0" ftr="0" dt="0"/>
  <p:txStyles>
    <p:titleStyle>
      <a:lvl1pPr algn="r" rtl="0" eaLnBrk="0" fontAlgn="base" hangingPunct="0">
        <a:spcBef>
          <a:spcPct val="0"/>
        </a:spcBef>
        <a:spcAft>
          <a:spcPct val="0"/>
        </a:spcAft>
        <a:defRPr sz="2100" b="1" i="1" kern="1200">
          <a:solidFill>
            <a:srgbClr val="004393"/>
          </a:solidFill>
          <a:latin typeface="Calibri" charset="0"/>
          <a:ea typeface="Calibri" charset="0"/>
          <a:cs typeface="Calibri" charset="0"/>
        </a:defRPr>
      </a:lvl1pPr>
      <a:lvl2pPr algn="r" rtl="0" eaLnBrk="0" fontAlgn="base" hangingPunct="0">
        <a:spcBef>
          <a:spcPct val="0"/>
        </a:spcBef>
        <a:spcAft>
          <a:spcPct val="0"/>
        </a:spcAft>
        <a:defRPr sz="2100" b="1">
          <a:solidFill>
            <a:srgbClr val="0091C6"/>
          </a:solidFill>
          <a:latin typeface="Arial" charset="0"/>
          <a:ea typeface="ＭＳ Ｐゴシック" charset="0"/>
          <a:cs typeface="Arial" charset="0"/>
        </a:defRPr>
      </a:lvl2pPr>
      <a:lvl3pPr algn="r" rtl="0" eaLnBrk="0" fontAlgn="base" hangingPunct="0">
        <a:spcBef>
          <a:spcPct val="0"/>
        </a:spcBef>
        <a:spcAft>
          <a:spcPct val="0"/>
        </a:spcAft>
        <a:defRPr sz="2100" b="1">
          <a:solidFill>
            <a:srgbClr val="0091C6"/>
          </a:solidFill>
          <a:latin typeface="Arial" charset="0"/>
          <a:ea typeface="ＭＳ Ｐゴシック" charset="0"/>
          <a:cs typeface="Arial" charset="0"/>
        </a:defRPr>
      </a:lvl3pPr>
      <a:lvl4pPr algn="r" rtl="0" eaLnBrk="0" fontAlgn="base" hangingPunct="0">
        <a:spcBef>
          <a:spcPct val="0"/>
        </a:spcBef>
        <a:spcAft>
          <a:spcPct val="0"/>
        </a:spcAft>
        <a:defRPr sz="2100" b="1">
          <a:solidFill>
            <a:srgbClr val="0091C6"/>
          </a:solidFill>
          <a:latin typeface="Arial" charset="0"/>
          <a:ea typeface="ＭＳ Ｐゴシック" charset="0"/>
          <a:cs typeface="Arial" charset="0"/>
        </a:defRPr>
      </a:lvl4pPr>
      <a:lvl5pPr algn="r" rtl="0" eaLnBrk="0" fontAlgn="base" hangingPunct="0">
        <a:spcBef>
          <a:spcPct val="0"/>
        </a:spcBef>
        <a:spcAft>
          <a:spcPct val="0"/>
        </a:spcAft>
        <a:defRPr sz="2100" b="1">
          <a:solidFill>
            <a:srgbClr val="0091C6"/>
          </a:solidFill>
          <a:latin typeface="Arial" charset="0"/>
          <a:ea typeface="ＭＳ Ｐゴシック" charset="0"/>
          <a:cs typeface="Arial" charset="0"/>
        </a:defRPr>
      </a:lvl5pPr>
      <a:lvl6pPr marL="342900" algn="l" rtl="0" fontAlgn="base">
        <a:spcBef>
          <a:spcPct val="0"/>
        </a:spcBef>
        <a:spcAft>
          <a:spcPct val="0"/>
        </a:spcAft>
        <a:defRPr sz="2400" b="1">
          <a:solidFill>
            <a:schemeClr val="tx1"/>
          </a:solidFill>
          <a:latin typeface="Arial" charset="0"/>
          <a:cs typeface="Arial" charset="0"/>
        </a:defRPr>
      </a:lvl6pPr>
      <a:lvl7pPr marL="685800" algn="l" rtl="0" fontAlgn="base">
        <a:spcBef>
          <a:spcPct val="0"/>
        </a:spcBef>
        <a:spcAft>
          <a:spcPct val="0"/>
        </a:spcAft>
        <a:defRPr sz="2400" b="1">
          <a:solidFill>
            <a:schemeClr val="tx1"/>
          </a:solidFill>
          <a:latin typeface="Arial" charset="0"/>
          <a:cs typeface="Arial" charset="0"/>
        </a:defRPr>
      </a:lvl7pPr>
      <a:lvl8pPr marL="1028700" algn="l" rtl="0" fontAlgn="base">
        <a:spcBef>
          <a:spcPct val="0"/>
        </a:spcBef>
        <a:spcAft>
          <a:spcPct val="0"/>
        </a:spcAft>
        <a:defRPr sz="2400" b="1">
          <a:solidFill>
            <a:schemeClr val="tx1"/>
          </a:solidFill>
          <a:latin typeface="Arial" charset="0"/>
          <a:cs typeface="Arial" charset="0"/>
        </a:defRPr>
      </a:lvl8pPr>
      <a:lvl9pPr marL="1371600" algn="l" rtl="0" fontAlgn="base">
        <a:spcBef>
          <a:spcPct val="0"/>
        </a:spcBef>
        <a:spcAft>
          <a:spcPct val="0"/>
        </a:spcAft>
        <a:defRPr sz="2400" b="1">
          <a:solidFill>
            <a:schemeClr val="tx1"/>
          </a:solidFill>
          <a:latin typeface="Arial" charset="0"/>
          <a:cs typeface="Arial" charset="0"/>
        </a:defRPr>
      </a:lvl9pPr>
    </p:titleStyle>
    <p:bodyStyle>
      <a:lvl1pPr marL="0" indent="0" algn="l" rtl="0" eaLnBrk="0" fontAlgn="base" hangingPunct="0">
        <a:spcBef>
          <a:spcPct val="20000"/>
        </a:spcBef>
        <a:spcAft>
          <a:spcPct val="0"/>
        </a:spcAft>
        <a:buFont typeface="Arial" charset="0"/>
        <a:buNone/>
        <a:defRPr sz="1500" kern="1200">
          <a:solidFill>
            <a:schemeClr val="tx1"/>
          </a:solidFill>
          <a:latin typeface="Calibri" charset="0"/>
          <a:ea typeface="Calibri" charset="0"/>
          <a:cs typeface="Calibri" charset="0"/>
        </a:defRPr>
      </a:lvl1pPr>
      <a:lvl2pPr marL="557213" indent="-214313" algn="l" rtl="0" eaLnBrk="0" fontAlgn="base" hangingPunct="0">
        <a:spcBef>
          <a:spcPct val="20000"/>
        </a:spcBef>
        <a:spcAft>
          <a:spcPct val="0"/>
        </a:spcAft>
        <a:buFont typeface="Arial" charset="0"/>
        <a:buChar char="–"/>
        <a:defRPr sz="1350" kern="1200">
          <a:solidFill>
            <a:schemeClr val="tx1"/>
          </a:solidFill>
          <a:latin typeface="Calibri" charset="0"/>
          <a:ea typeface="Calibri" charset="0"/>
          <a:cs typeface="Calibri" charset="0"/>
        </a:defRPr>
      </a:lvl2pPr>
      <a:lvl3pPr marL="857250" indent="-171450" algn="l" rtl="0" eaLnBrk="0" fontAlgn="base" hangingPunct="0">
        <a:spcBef>
          <a:spcPct val="20000"/>
        </a:spcBef>
        <a:spcAft>
          <a:spcPct val="0"/>
        </a:spcAft>
        <a:buFont typeface="Arial" charset="0"/>
        <a:buChar char="•"/>
        <a:defRPr sz="1200" kern="1200">
          <a:solidFill>
            <a:schemeClr val="tx1"/>
          </a:solidFill>
          <a:latin typeface="Calibri" charset="0"/>
          <a:ea typeface="Calibri" charset="0"/>
          <a:cs typeface="Calibri" charset="0"/>
        </a:defRPr>
      </a:lvl3pPr>
      <a:lvl4pPr marL="1200150" indent="-171450" algn="l" rtl="0" eaLnBrk="0" fontAlgn="base" hangingPunct="0">
        <a:spcBef>
          <a:spcPct val="20000"/>
        </a:spcBef>
        <a:spcAft>
          <a:spcPct val="0"/>
        </a:spcAft>
        <a:buFont typeface="Arial" charset="0"/>
        <a:buChar char="–"/>
        <a:defRPr sz="1050" kern="1200">
          <a:solidFill>
            <a:schemeClr val="tx1"/>
          </a:solidFill>
          <a:latin typeface="Calibri" charset="0"/>
          <a:ea typeface="Calibri" charset="0"/>
          <a:cs typeface="Calibri" charset="0"/>
        </a:defRPr>
      </a:lvl4pPr>
      <a:lvl5pPr marL="1543050" indent="-171450" algn="l" rtl="0" eaLnBrk="0" fontAlgn="base" hangingPunct="0">
        <a:spcBef>
          <a:spcPct val="20000"/>
        </a:spcBef>
        <a:spcAft>
          <a:spcPct val="0"/>
        </a:spcAft>
        <a:buFont typeface="Arial" charset="0"/>
        <a:buChar char="»"/>
        <a:defRPr sz="975" kern="1200">
          <a:solidFill>
            <a:schemeClr val="tx1"/>
          </a:solidFill>
          <a:latin typeface="Calibri" charset="0"/>
          <a:ea typeface="Calibri" charset="0"/>
          <a:cs typeface="Calibri"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giovanni.lagana@comune.catanzaro.it" TargetMode="External"/><Relationship Id="rId2" Type="http://schemas.openxmlformats.org/officeDocument/2006/relationships/hyperlink" Target="mailto:antonino.ferraiolo@comune.catanzaro.it" TargetMode="External"/><Relationship Id="rId1" Type="http://schemas.openxmlformats.org/officeDocument/2006/relationships/slideLayout" Target="../slideLayouts/slideLayout1.xml"/><Relationship Id="rId4" Type="http://schemas.openxmlformats.org/officeDocument/2006/relationships/hyperlink" Target="mailto:antonio.demarco@comune.catanzaro.i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a:spLocks noChangeArrowheads="1"/>
          </p:cNvSpPr>
          <p:nvPr/>
        </p:nvSpPr>
        <p:spPr bwMode="auto">
          <a:xfrm>
            <a:off x="791578" y="3965810"/>
            <a:ext cx="4968552" cy="400110"/>
          </a:xfrm>
          <a:prstGeom prst="rect">
            <a:avLst/>
          </a:prstGeom>
          <a:noFill/>
          <a:ln w="9525">
            <a:noFill/>
            <a:miter lim="800000"/>
            <a:headEnd/>
            <a:tailEnd/>
          </a:ln>
        </p:spPr>
        <p:txBody>
          <a:bodyPr wrap="square">
            <a:spAutoFit/>
          </a:bodyPr>
          <a:lstStyle/>
          <a:p>
            <a:pPr algn="l"/>
            <a:r>
              <a:rPr lang="it-IT" sz="1000" b="1" i="0" u="none" strike="noStrike" baseline="0" dirty="0">
                <a:solidFill>
                  <a:srgbClr val="FFFFFF"/>
                </a:solidFill>
                <a:latin typeface="Arial-BoldMT"/>
              </a:rPr>
              <a:t>Incontro </a:t>
            </a:r>
            <a:r>
              <a:rPr lang="it-IT" sz="1000" b="1" i="0" u="none" strike="noStrike" baseline="0" dirty="0" err="1">
                <a:solidFill>
                  <a:srgbClr val="FFFFFF"/>
                </a:solidFill>
                <a:latin typeface="Arial-BoldMT"/>
              </a:rPr>
              <a:t>coprogrammazione</a:t>
            </a:r>
            <a:r>
              <a:rPr lang="it-IT" sz="1000" b="1" i="0" u="none" strike="noStrike" baseline="0" dirty="0">
                <a:solidFill>
                  <a:srgbClr val="FFFFFF"/>
                </a:solidFill>
                <a:latin typeface="Arial-BoldMT"/>
              </a:rPr>
              <a:t>/</a:t>
            </a:r>
            <a:r>
              <a:rPr lang="it-IT" sz="1000" b="1" i="0" u="none" strike="noStrike" baseline="0" dirty="0" err="1">
                <a:solidFill>
                  <a:srgbClr val="FFFFFF"/>
                </a:solidFill>
                <a:latin typeface="Arial-BoldMT"/>
              </a:rPr>
              <a:t>coprogettazione</a:t>
            </a:r>
            <a:r>
              <a:rPr lang="it-IT" sz="1000" b="1" i="0" u="none" strike="noStrike" baseline="0" dirty="0">
                <a:solidFill>
                  <a:srgbClr val="FFFFFF"/>
                </a:solidFill>
                <a:latin typeface="Arial-BoldMT"/>
              </a:rPr>
              <a:t> con il Terzo Settore </a:t>
            </a:r>
          </a:p>
          <a:p>
            <a:pPr algn="l"/>
            <a:r>
              <a:rPr lang="it-IT" sz="1000" b="1" dirty="0">
                <a:solidFill>
                  <a:srgbClr val="FFFFFF"/>
                </a:solidFill>
                <a:latin typeface="Arial-BoldMT"/>
              </a:rPr>
              <a:t>Catanzaro, 1 febbraio 2024</a:t>
            </a:r>
            <a:endParaRPr lang="it-IT" altLang="it-IT" sz="1000" dirty="0">
              <a:solidFill>
                <a:srgbClr val="E4E4E4"/>
              </a:solidFill>
              <a:latin typeface="Calibri" charset="0"/>
              <a:ea typeface="Calibri" charset="0"/>
              <a:cs typeface="Calibri" charset="0"/>
            </a:endParaRPr>
          </a:p>
        </p:txBody>
      </p:sp>
      <p:sp>
        <p:nvSpPr>
          <p:cNvPr id="7" name="Rettangolo 6"/>
          <p:cNvSpPr>
            <a:spLocks noChangeArrowheads="1"/>
          </p:cNvSpPr>
          <p:nvPr/>
        </p:nvSpPr>
        <p:spPr bwMode="auto">
          <a:xfrm>
            <a:off x="791581" y="1707654"/>
            <a:ext cx="7524835" cy="229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l"/>
            <a:r>
              <a:rPr lang="it-IT" sz="3200" b="1" dirty="0">
                <a:solidFill>
                  <a:schemeClr val="bg1"/>
                </a:solidFill>
                <a:latin typeface="Calibri" panose="020F0502020204030204" pitchFamily="34" charset="0"/>
                <a:cs typeface="Calibri" panose="020F0502020204030204" pitchFamily="34" charset="0"/>
              </a:rPr>
              <a:t>PN Metro Plus e città medie RMS </a:t>
            </a:r>
          </a:p>
          <a:p>
            <a:pPr algn="l"/>
            <a:r>
              <a:rPr lang="it-IT" sz="2000" b="1" dirty="0">
                <a:solidFill>
                  <a:srgbClr val="FFFFFF"/>
                </a:solidFill>
                <a:latin typeface="Arial-BoldMT"/>
              </a:rPr>
              <a:t>Comune di CATANZARO. </a:t>
            </a:r>
          </a:p>
          <a:p>
            <a:pPr algn="l"/>
            <a:r>
              <a:rPr lang="it-IT" sz="2000" b="1" dirty="0">
                <a:solidFill>
                  <a:srgbClr val="FFFFFF"/>
                </a:solidFill>
                <a:latin typeface="Arial-BoldMT"/>
              </a:rPr>
              <a:t>Presentazione quadro progettuale generale</a:t>
            </a:r>
            <a:endParaRPr lang="it-IT" sz="2000" b="1" i="0" u="none" strike="noStrike" baseline="0" dirty="0">
              <a:solidFill>
                <a:srgbClr val="FFFFFF"/>
              </a:solidFill>
              <a:latin typeface="Arial-BoldMT"/>
            </a:endParaRPr>
          </a:p>
          <a:p>
            <a:pPr algn="l"/>
            <a:endParaRPr lang="it-IT" sz="1500" dirty="0">
              <a:solidFill>
                <a:srgbClr val="FFC000"/>
              </a:solidFill>
              <a:latin typeface="Calibri" charset="0"/>
              <a:ea typeface="Calibri" charset="0"/>
              <a:cs typeface="Calibri" charset="0"/>
            </a:endParaRPr>
          </a:p>
          <a:p>
            <a:r>
              <a:rPr lang="it-IT" sz="1400" i="1" dirty="0">
                <a:solidFill>
                  <a:srgbClr val="FFC000"/>
                </a:solidFill>
                <a:latin typeface="Calibri" charset="0"/>
                <a:ea typeface="Calibri" charset="0"/>
                <a:cs typeface="Calibri" charset="0"/>
              </a:rPr>
              <a:t>Referente:  Dr. Antonin</a:t>
            </a:r>
            <a:r>
              <a:rPr lang="it-IT" i="1" dirty="0">
                <a:solidFill>
                  <a:srgbClr val="FFC000"/>
                </a:solidFill>
                <a:latin typeface="Calibri" charset="0"/>
                <a:ea typeface="Calibri" charset="0"/>
                <a:cs typeface="Calibri" charset="0"/>
              </a:rPr>
              <a:t>o Ferraiolo – Dirigente Settore Politiche Sociali</a:t>
            </a:r>
          </a:p>
          <a:p>
            <a:r>
              <a:rPr lang="it-IT" i="1" dirty="0">
                <a:solidFill>
                  <a:srgbClr val="FFC000"/>
                </a:solidFill>
                <a:latin typeface="Calibri" charset="0"/>
                <a:ea typeface="Calibri" charset="0"/>
                <a:cs typeface="Calibri" charset="0"/>
              </a:rPr>
              <a:t>                     Ing. Giovanni Laganà – Dirigente Settore Autorità Urbana</a:t>
            </a:r>
          </a:p>
          <a:p>
            <a:r>
              <a:rPr lang="it-IT" sz="1400" i="1" dirty="0">
                <a:solidFill>
                  <a:srgbClr val="FFC000"/>
                </a:solidFill>
                <a:latin typeface="Calibri" charset="0"/>
                <a:ea typeface="Calibri" charset="0"/>
                <a:cs typeface="Calibri" charset="0"/>
              </a:rPr>
              <a:t>Gruppo di lavoro di supporto: Dr. Antonio De Marco</a:t>
            </a:r>
          </a:p>
          <a:p>
            <a:r>
              <a:rPr lang="it-IT" sz="1400" i="1" dirty="0">
                <a:solidFill>
                  <a:srgbClr val="FFC000"/>
                </a:solidFill>
                <a:latin typeface="Calibri" charset="0"/>
                <a:ea typeface="Calibri" charset="0"/>
                <a:cs typeface="Calibri" charset="0"/>
              </a:rPr>
              <a:t>Città:  </a:t>
            </a:r>
            <a:r>
              <a:rPr lang="it-IT" sz="1400" b="1" i="1" dirty="0">
                <a:solidFill>
                  <a:srgbClr val="FFC000"/>
                </a:solidFill>
                <a:latin typeface="Calibri" charset="0"/>
                <a:ea typeface="Calibri" charset="0"/>
                <a:cs typeface="Calibri" charset="0"/>
              </a:rPr>
              <a:t>CATANZARO</a:t>
            </a:r>
            <a:endParaRPr lang="it-IT" sz="1400" b="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6</a:t>
            </a:r>
            <a:endParaRPr lang="it-IT" dirty="0"/>
          </a:p>
        </p:txBody>
      </p:sp>
      <p:sp>
        <p:nvSpPr>
          <p:cNvPr id="3" name="Segnaposto contenuto 2"/>
          <p:cNvSpPr>
            <a:spLocks noGrp="1"/>
          </p:cNvSpPr>
          <p:nvPr>
            <p:ph idx="1"/>
          </p:nvPr>
        </p:nvSpPr>
        <p:spPr/>
        <p:txBody>
          <a:bodyPr/>
          <a:lstStyle/>
          <a:p>
            <a:r>
              <a:rPr lang="it-IT" dirty="0"/>
              <a:t>Sono programmati progetti di partecipazione culturale sostenuti attraverso forme di collaborazione pubblico/privato, selezionati con manifestazioni di interesse,  finalizzate a iniziative quali: esperienze di “Street Art” (utilizzo artistico di spazi pubblici, muri di palazzine, scalinate) per la diffusione di messaggi artistici identitari e collettivi, creazione di spazi di </a:t>
            </a:r>
            <a:r>
              <a:rPr lang="it-IT" i="1" dirty="0" err="1"/>
              <a:t>coworking</a:t>
            </a:r>
            <a:r>
              <a:rPr lang="it-IT" dirty="0"/>
              <a:t> di giovani artisti nelle aree degradate, promozione di attività teatrale, cinematografica e musicale di quartiere, ecc., sempre con la specificità della valorizzazione dell’identità locale del territorio e del coinvolgimento di soggetti a rischio di marginalità o svantaggiati.</a:t>
            </a:r>
          </a:p>
          <a:p>
            <a:endParaRPr lang="it-IT" dirty="0"/>
          </a:p>
          <a:p>
            <a:pPr lvl="0"/>
            <a:endParaRPr lang="it-IT" dirty="0"/>
          </a:p>
        </p:txBody>
      </p:sp>
    </p:spTree>
    <p:extLst>
      <p:ext uri="{BB962C8B-B14F-4D97-AF65-F5344CB8AC3E}">
        <p14:creationId xmlns:p14="http://schemas.microsoft.com/office/powerpoint/2010/main" val="3827366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7</a:t>
            </a:r>
            <a:endParaRPr lang="it-IT" dirty="0"/>
          </a:p>
        </p:txBody>
      </p:sp>
      <p:sp>
        <p:nvSpPr>
          <p:cNvPr id="3" name="Segnaposto contenuto 2"/>
          <p:cNvSpPr>
            <a:spLocks noGrp="1"/>
          </p:cNvSpPr>
          <p:nvPr>
            <p:ph idx="1"/>
          </p:nvPr>
        </p:nvSpPr>
        <p:spPr/>
        <p:txBody>
          <a:bodyPr/>
          <a:lstStyle/>
          <a:p>
            <a:pPr lvl="0"/>
            <a:r>
              <a:rPr lang="it-IT" sz="1800" b="1" dirty="0"/>
              <a:t>3. Un intervento di rigenerazione urbana e sociale sull’area a rischio di marginalità di Viale Isonzo (Corvo, Pistoia e Aranceto), </a:t>
            </a:r>
            <a:r>
              <a:rPr lang="it-IT" sz="1800" dirty="0"/>
              <a:t>che preveda azioni di infrastrutturazione sociale a valere sul FESR (riqualificazione ambientale, recupero delle aree pubbliche e degli immobili di proprietà pubblica comunale esistenti da destinare a centri sociali o palestre popolari), e di inclusione sociale e lavorativa dei soggetti giovani Rom in prospettiva di sostenibilità a valere sul FSE (es. creazione di una cooperativa per la gestione di servizi culturali o di attività di pulizia ambientale).</a:t>
            </a:r>
          </a:p>
          <a:p>
            <a:r>
              <a:rPr lang="it-IT" sz="1800" dirty="0"/>
              <a:t>Il complesso degli interventi dovrebbe essere ovviamente programmato, coordinato e monitorato, anche sulla valutazione dell’impatto sostenibile dell’innovazione, dal “</a:t>
            </a:r>
            <a:r>
              <a:rPr lang="it-IT" sz="1800" i="1" dirty="0"/>
              <a:t>Social </a:t>
            </a:r>
            <a:r>
              <a:rPr lang="it-IT" sz="1800" i="1" dirty="0" err="1"/>
              <a:t>innovation</a:t>
            </a:r>
            <a:r>
              <a:rPr lang="it-IT" sz="1800" i="1" dirty="0"/>
              <a:t> </a:t>
            </a:r>
            <a:r>
              <a:rPr lang="it-IT" sz="1800" i="1" dirty="0" err="1"/>
              <a:t>hub</a:t>
            </a:r>
            <a:r>
              <a:rPr lang="it-IT" sz="1800" dirty="0"/>
              <a:t>”, e condiviso con il Terzo Settore.</a:t>
            </a:r>
          </a:p>
          <a:p>
            <a:pPr lvl="0"/>
            <a:endParaRPr lang="it-IT" sz="1800" dirty="0"/>
          </a:p>
          <a:p>
            <a:pPr lvl="0"/>
            <a:endParaRPr lang="it-IT" dirty="0"/>
          </a:p>
          <a:p>
            <a:endParaRPr lang="it-IT" dirty="0"/>
          </a:p>
        </p:txBody>
      </p:sp>
    </p:spTree>
    <p:extLst>
      <p:ext uri="{BB962C8B-B14F-4D97-AF65-F5344CB8AC3E}">
        <p14:creationId xmlns:p14="http://schemas.microsoft.com/office/powerpoint/2010/main" val="51534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8</a:t>
            </a:r>
            <a:endParaRPr lang="it-IT" dirty="0"/>
          </a:p>
        </p:txBody>
      </p:sp>
      <p:sp>
        <p:nvSpPr>
          <p:cNvPr id="3" name="Segnaposto contenuto 2"/>
          <p:cNvSpPr>
            <a:spLocks noGrp="1"/>
          </p:cNvSpPr>
          <p:nvPr>
            <p:ph idx="1"/>
          </p:nvPr>
        </p:nvSpPr>
        <p:spPr/>
        <p:txBody>
          <a:bodyPr/>
          <a:lstStyle/>
          <a:p>
            <a:pPr lvl="0"/>
            <a:r>
              <a:rPr lang="it-IT" sz="1800" b="1" dirty="0"/>
              <a:t>Gli interventi sul FESR di infrastrutturazione sociale su Viale Isonzo prevedono:</a:t>
            </a:r>
          </a:p>
          <a:p>
            <a:pPr lvl="0"/>
            <a:r>
              <a:rPr lang="it-IT" dirty="0"/>
              <a:t>-La realizzazione di una «Palestra popolare» (boxe e arti marziali), sullo schema sperimentato in altre realtà urbane con successo (es. Scampia a Napoli), all’Aranceto;</a:t>
            </a:r>
          </a:p>
          <a:p>
            <a:pPr lvl="0"/>
            <a:r>
              <a:rPr lang="it-IT" dirty="0"/>
              <a:t>-La riqualificazione dell’immobile pubblico ex-Centro di formazione della Polizia Penitenziaria nel quartiere Corvo, e dell’immobile pubblico ex-Centro Sociale dell’Aranceto, oggi vandalizzati, da destinare a sede di progetti di inclusione e di animazione sociale del quartiere;</a:t>
            </a:r>
          </a:p>
          <a:p>
            <a:pPr lvl="0"/>
            <a:r>
              <a:rPr lang="it-IT" sz="1800" dirty="0"/>
              <a:t>(segue)</a:t>
            </a:r>
          </a:p>
          <a:p>
            <a:pPr lvl="0"/>
            <a:endParaRPr lang="it-IT" sz="1800" dirty="0"/>
          </a:p>
          <a:p>
            <a:pPr lvl="0"/>
            <a:endParaRPr lang="it-IT" dirty="0"/>
          </a:p>
          <a:p>
            <a:endParaRPr lang="it-IT" dirty="0"/>
          </a:p>
        </p:txBody>
      </p:sp>
    </p:spTree>
    <p:extLst>
      <p:ext uri="{BB962C8B-B14F-4D97-AF65-F5344CB8AC3E}">
        <p14:creationId xmlns:p14="http://schemas.microsoft.com/office/powerpoint/2010/main" val="3153771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9</a:t>
            </a:r>
            <a:endParaRPr lang="it-IT" dirty="0"/>
          </a:p>
        </p:txBody>
      </p:sp>
      <p:sp>
        <p:nvSpPr>
          <p:cNvPr id="3" name="Segnaposto contenuto 2"/>
          <p:cNvSpPr>
            <a:spLocks noGrp="1"/>
          </p:cNvSpPr>
          <p:nvPr>
            <p:ph idx="1"/>
          </p:nvPr>
        </p:nvSpPr>
        <p:spPr/>
        <p:txBody>
          <a:bodyPr/>
          <a:lstStyle/>
          <a:p>
            <a:pPr lvl="0"/>
            <a:r>
              <a:rPr lang="it-IT" dirty="0"/>
              <a:t>Interventi su aree contigue per servizi complementari alle azioni per Viale Isonzo-Aranceto:</a:t>
            </a:r>
          </a:p>
          <a:p>
            <a:pPr lvl="0"/>
            <a:r>
              <a:rPr lang="it-IT" dirty="0"/>
              <a:t>-Intervento su immobile di proprietà pubblica in Via Fontana Vecchia di un Centro sociale per l’infanzia abbandonata denominato “La culla per la vita” (Progetto nazionale “Ninna ho”); </a:t>
            </a:r>
          </a:p>
          <a:p>
            <a:pPr lvl="0"/>
            <a:r>
              <a:rPr lang="it-IT" dirty="0"/>
              <a:t>-Intervento per la realizzazione di un Polo per l’infanzia per il contrasto della povertà educativa (servizi educativi, laboratori espressivi aperti al territorio), localizzata nel quartiere di Catanzaro Lido rivolta alla fascia d’età 0-6 anni e delle famiglie in difficoltà economica e sociale.</a:t>
            </a:r>
            <a:endParaRPr lang="it-IT" sz="1800" dirty="0"/>
          </a:p>
          <a:p>
            <a:pPr lvl="0"/>
            <a:endParaRPr lang="it-IT" sz="1800" dirty="0"/>
          </a:p>
          <a:p>
            <a:pPr lvl="0"/>
            <a:endParaRPr lang="it-IT" sz="1800" dirty="0"/>
          </a:p>
          <a:p>
            <a:pPr lvl="0"/>
            <a:endParaRPr lang="it-IT" sz="1800" dirty="0"/>
          </a:p>
          <a:p>
            <a:pPr lvl="0"/>
            <a:r>
              <a:rPr lang="it-IT" sz="1800" dirty="0"/>
              <a:t>(segue)</a:t>
            </a:r>
          </a:p>
          <a:p>
            <a:pPr lvl="0"/>
            <a:endParaRPr lang="it-IT" sz="1800" dirty="0"/>
          </a:p>
          <a:p>
            <a:pPr lvl="0"/>
            <a:endParaRPr lang="it-IT" dirty="0"/>
          </a:p>
          <a:p>
            <a:endParaRPr lang="it-IT" dirty="0"/>
          </a:p>
        </p:txBody>
      </p:sp>
    </p:spTree>
    <p:extLst>
      <p:ext uri="{BB962C8B-B14F-4D97-AF65-F5344CB8AC3E}">
        <p14:creationId xmlns:p14="http://schemas.microsoft.com/office/powerpoint/2010/main" val="4141743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10</a:t>
            </a:r>
            <a:endParaRPr lang="it-IT" dirty="0"/>
          </a:p>
        </p:txBody>
      </p:sp>
      <p:sp>
        <p:nvSpPr>
          <p:cNvPr id="3" name="Segnaposto contenuto 2"/>
          <p:cNvSpPr>
            <a:spLocks noGrp="1"/>
          </p:cNvSpPr>
          <p:nvPr>
            <p:ph idx="1"/>
          </p:nvPr>
        </p:nvSpPr>
        <p:spPr/>
        <p:txBody>
          <a:bodyPr/>
          <a:lstStyle/>
          <a:p>
            <a:pPr lvl="0"/>
            <a:r>
              <a:rPr lang="it-IT" sz="1600" dirty="0"/>
              <a:t>Sono altresì previsti </a:t>
            </a:r>
            <a:r>
              <a:rPr lang="it-IT" sz="1600" b="1" dirty="0"/>
              <a:t>interventi sul FSE di inclusione sociale </a:t>
            </a:r>
            <a:r>
              <a:rPr lang="it-IT" sz="1600" dirty="0"/>
              <a:t>(paralleli alle azioni infrastrutturali) sempre sull’area individuata di Viale Isonzo-Aranceto, da attivare con Soggetti del Terzo Settore individuati con procedure di evidenza pubblica:</a:t>
            </a:r>
          </a:p>
          <a:p>
            <a:pPr lvl="0"/>
            <a:r>
              <a:rPr lang="it-IT" sz="1600" dirty="0"/>
              <a:t>-Servizi di accoglienza, orientamento e accompagnamento al lavoro ed alla creazione di autonome imprese nel centro sociale;</a:t>
            </a:r>
          </a:p>
          <a:p>
            <a:pPr lvl="0"/>
            <a:r>
              <a:rPr lang="it-IT" sz="1600" dirty="0"/>
              <a:t>-Servizi di accoglienza e cura per minori figli di donne in difficoltà sociale e lavorativa (o oggetto di violenza) nel Centro sociale dell’Aranceto già gestito dal Centro Calabrese di Solidarietà;</a:t>
            </a:r>
          </a:p>
          <a:p>
            <a:pPr lvl="0"/>
            <a:r>
              <a:rPr lang="it-IT" sz="1600" dirty="0"/>
              <a:t>-Servizi di accoglienza e cura per l’infanzia abbandonata e per il contrasto alla povertà educativa;</a:t>
            </a:r>
          </a:p>
          <a:p>
            <a:pPr lvl="0"/>
            <a:r>
              <a:rPr lang="it-IT" sz="1600" dirty="0"/>
              <a:t> -Attivazione di start-up d’impresa sociale giovanile o cooperativa per la gestione della palestra popolare e dei servizi locali con criteri di sostenibilità economica.</a:t>
            </a:r>
          </a:p>
          <a:p>
            <a:pPr lvl="0"/>
            <a:endParaRPr lang="it-IT" sz="1800" dirty="0"/>
          </a:p>
          <a:p>
            <a:pPr lvl="0"/>
            <a:endParaRPr lang="it-IT" sz="1800" dirty="0"/>
          </a:p>
          <a:p>
            <a:pPr lvl="0"/>
            <a:endParaRPr lang="it-IT" dirty="0"/>
          </a:p>
          <a:p>
            <a:endParaRPr lang="it-IT" dirty="0"/>
          </a:p>
        </p:txBody>
      </p:sp>
    </p:spTree>
    <p:extLst>
      <p:ext uri="{BB962C8B-B14F-4D97-AF65-F5344CB8AC3E}">
        <p14:creationId xmlns:p14="http://schemas.microsoft.com/office/powerpoint/2010/main" val="3363203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Quadro finanziario di dettaglio</a:t>
            </a:r>
            <a:endParaRPr lang="it-IT" dirty="0"/>
          </a:p>
        </p:txBody>
      </p:sp>
      <p:sp>
        <p:nvSpPr>
          <p:cNvPr id="3" name="Segnaposto contenuto 2"/>
          <p:cNvSpPr>
            <a:spLocks noGrp="1"/>
          </p:cNvSpPr>
          <p:nvPr>
            <p:ph idx="1"/>
          </p:nvPr>
        </p:nvSpPr>
        <p:spPr/>
        <p:txBody>
          <a:bodyPr/>
          <a:lstStyle/>
          <a:p>
            <a:pPr lvl="0"/>
            <a:r>
              <a:rPr lang="it-IT" sz="1800" b="1" dirty="0"/>
              <a:t>Azione 1 – </a:t>
            </a:r>
            <a:r>
              <a:rPr lang="it-IT" sz="1800" b="1" i="1" dirty="0"/>
              <a:t>Social </a:t>
            </a:r>
            <a:r>
              <a:rPr lang="it-IT" sz="1800" b="1" i="1" dirty="0" err="1"/>
              <a:t>innovation</a:t>
            </a:r>
            <a:r>
              <a:rPr lang="it-IT" sz="1800" b="1" i="1" dirty="0"/>
              <a:t> </a:t>
            </a:r>
            <a:r>
              <a:rPr lang="it-IT" sz="1800" b="1" i="1" dirty="0" err="1"/>
              <a:t>hub</a:t>
            </a:r>
            <a:r>
              <a:rPr lang="it-IT" sz="1800" b="1" i="1" dirty="0"/>
              <a:t>:</a:t>
            </a:r>
          </a:p>
          <a:p>
            <a:r>
              <a:rPr lang="it-IT" sz="1800" dirty="0"/>
              <a:t>FESR  Euro 500.000,00  </a:t>
            </a:r>
            <a:r>
              <a:rPr lang="it-IT" sz="1600" dirty="0"/>
              <a:t>(FSE ESO 4.8.)</a:t>
            </a:r>
          </a:p>
          <a:p>
            <a:pPr lvl="0"/>
            <a:r>
              <a:rPr lang="it-IT" sz="1800" b="1" dirty="0"/>
              <a:t>Azione 2 – Sostenibilità Progetti inclusione sociale:</a:t>
            </a:r>
          </a:p>
          <a:p>
            <a:r>
              <a:rPr lang="it-IT" sz="1800" dirty="0"/>
              <a:t>FSE Euro 3.780.000,00 </a:t>
            </a:r>
            <a:r>
              <a:rPr lang="it-IT" sz="1400" i="1" dirty="0"/>
              <a:t>(FSE </a:t>
            </a:r>
            <a:r>
              <a:rPr lang="it-IT" sz="1400" b="1" i="1" dirty="0"/>
              <a:t> </a:t>
            </a:r>
            <a:r>
              <a:rPr lang="it-IT" sz="1400" i="1" dirty="0"/>
              <a:t>ESO 4.8 – 4.11)</a:t>
            </a:r>
            <a:r>
              <a:rPr lang="it-IT" sz="1400" b="1" i="1" dirty="0"/>
              <a:t>   </a:t>
            </a:r>
            <a:endParaRPr lang="it-IT" sz="1400" i="1" dirty="0"/>
          </a:p>
          <a:p>
            <a:pPr lvl="0"/>
            <a:r>
              <a:rPr lang="it-IT" sz="1800" b="1" dirty="0"/>
              <a:t>Azione 3 – Cultura e animazione artistica:</a:t>
            </a:r>
          </a:p>
          <a:p>
            <a:r>
              <a:rPr lang="it-IT" sz="1800" dirty="0"/>
              <a:t>FESR Euro  500.000,00  </a:t>
            </a:r>
            <a:r>
              <a:rPr lang="it-IT" sz="1400" i="1" dirty="0"/>
              <a:t>(FESR RSO 4.6)</a:t>
            </a:r>
          </a:p>
          <a:p>
            <a:pPr lvl="0"/>
            <a:r>
              <a:rPr lang="it-IT" sz="1800" b="1" dirty="0"/>
              <a:t>Azione 4 – Interventi su Viale Isonzo e Aranceto:</a:t>
            </a:r>
          </a:p>
          <a:p>
            <a:pPr lvl="0"/>
            <a:r>
              <a:rPr lang="it-IT" sz="1800" dirty="0"/>
              <a:t>FESR Euro 1.836.000,00  </a:t>
            </a:r>
            <a:r>
              <a:rPr lang="it-IT" sz="1400" i="1" dirty="0"/>
              <a:t>(FESR RSO 4.3.)</a:t>
            </a:r>
          </a:p>
          <a:p>
            <a:pPr lvl="0"/>
            <a:r>
              <a:rPr lang="it-IT" sz="1800" dirty="0"/>
              <a:t>FSE Euro  1.000.000,00  </a:t>
            </a:r>
            <a:r>
              <a:rPr lang="it-IT" sz="1400" i="1" dirty="0"/>
              <a:t>(FSE RSO 4.8)</a:t>
            </a:r>
          </a:p>
          <a:p>
            <a:endParaRPr lang="it-IT" dirty="0"/>
          </a:p>
        </p:txBody>
      </p:sp>
    </p:spTree>
    <p:extLst>
      <p:ext uri="{BB962C8B-B14F-4D97-AF65-F5344CB8AC3E}">
        <p14:creationId xmlns:p14="http://schemas.microsoft.com/office/powerpoint/2010/main" val="545069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1E0D42A-6285-449F-8C20-44E8EBC3B4E3}"/>
              </a:ext>
            </a:extLst>
          </p:cNvPr>
          <p:cNvSpPr/>
          <p:nvPr/>
        </p:nvSpPr>
        <p:spPr>
          <a:xfrm>
            <a:off x="14287" y="4544083"/>
            <a:ext cx="9122086" cy="615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50"/>
          </a:p>
        </p:txBody>
      </p:sp>
      <p:sp>
        <p:nvSpPr>
          <p:cNvPr id="2" name="Title 1">
            <a:extLst>
              <a:ext uri="{FF2B5EF4-FFF2-40B4-BE49-F238E27FC236}">
                <a16:creationId xmlns:a16="http://schemas.microsoft.com/office/drawing/2014/main" id="{6F562F3C-1D33-409D-93A1-BEB8FE9C62B5}"/>
              </a:ext>
            </a:extLst>
          </p:cNvPr>
          <p:cNvSpPr>
            <a:spLocks noGrp="1"/>
          </p:cNvSpPr>
          <p:nvPr>
            <p:ph type="title"/>
          </p:nvPr>
        </p:nvSpPr>
        <p:spPr>
          <a:xfrm>
            <a:off x="457200" y="1131590"/>
            <a:ext cx="8229600" cy="934154"/>
          </a:xfrm>
        </p:spPr>
        <p:txBody>
          <a:bodyPr/>
          <a:lstStyle/>
          <a:p>
            <a:r>
              <a:rPr lang="it-IT" sz="2800" dirty="0"/>
              <a:t>Partenariato istituzionale, economico-sociale e della comunità locale: individuazione, attivazione, coinvolgimento </a:t>
            </a:r>
          </a:p>
        </p:txBody>
      </p:sp>
      <p:sp>
        <p:nvSpPr>
          <p:cNvPr id="8" name="Rectangle 7">
            <a:extLst>
              <a:ext uri="{FF2B5EF4-FFF2-40B4-BE49-F238E27FC236}">
                <a16:creationId xmlns:a16="http://schemas.microsoft.com/office/drawing/2014/main" id="{1B486C14-2D86-4F1E-8174-60FDE1138E4E}"/>
              </a:ext>
            </a:extLst>
          </p:cNvPr>
          <p:cNvSpPr/>
          <p:nvPr/>
        </p:nvSpPr>
        <p:spPr>
          <a:xfrm>
            <a:off x="395536" y="2253653"/>
            <a:ext cx="8723002" cy="2478337"/>
          </a:xfrm>
          <a:prstGeom prst="rect">
            <a:avLst/>
          </a:prstGeom>
          <a:noFill/>
          <a:ln w="12700">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92500" lnSpcReduction="20000"/>
          </a:bodyPr>
          <a:lstStyle/>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2000" i="1" dirty="0">
              <a:solidFill>
                <a:schemeClr val="tx1"/>
              </a:solidFill>
              <a:latin typeface="Calibri" panose="020F0502020204030204" pitchFamily="34" charset="0"/>
              <a:cs typeface="Calibri" panose="020F0502020204030204" pitchFamily="34" charset="0"/>
            </a:endParaRPr>
          </a:p>
          <a:p>
            <a:pPr algn="just"/>
            <a:endParaRPr lang="it-IT" sz="2000" i="1" dirty="0">
              <a:solidFill>
                <a:schemeClr val="tx1"/>
              </a:solidFill>
              <a:latin typeface="Calibri" panose="020F0502020204030204" pitchFamily="34" charset="0"/>
              <a:cs typeface="Calibri" panose="020F0502020204030204" pitchFamily="34" charset="0"/>
            </a:endParaRPr>
          </a:p>
          <a:p>
            <a:pPr algn="just"/>
            <a:r>
              <a:rPr lang="it-IT" sz="2000" i="1" dirty="0">
                <a:solidFill>
                  <a:schemeClr val="tx1"/>
                </a:solidFill>
                <a:latin typeface="Calibri" panose="020F0502020204030204" pitchFamily="34" charset="0"/>
                <a:cs typeface="Calibri" panose="020F0502020204030204" pitchFamily="34" charset="0"/>
              </a:rPr>
              <a:t>Il complesso degli interventi programmati viene pienamente condiviso con il partenariato istituzionale, economico e sociale del territorio (ecosistema locale), con il diretto coinvolgimento degli Enti del Terzo Settore/Organismi </a:t>
            </a:r>
            <a:r>
              <a:rPr lang="it-IT" sz="2000" i="1" dirty="0" err="1">
                <a:solidFill>
                  <a:schemeClr val="tx1"/>
                </a:solidFill>
                <a:latin typeface="Calibri" panose="020F0502020204030204" pitchFamily="34" charset="0"/>
                <a:cs typeface="Calibri" panose="020F0502020204030204" pitchFamily="34" charset="0"/>
              </a:rPr>
              <a:t>non-.profit</a:t>
            </a:r>
            <a:r>
              <a:rPr lang="it-IT" sz="2000" i="1" dirty="0">
                <a:solidFill>
                  <a:schemeClr val="tx1"/>
                </a:solidFill>
                <a:latin typeface="Calibri" panose="020F0502020204030204" pitchFamily="34" charset="0"/>
                <a:cs typeface="Calibri" panose="020F0502020204030204" pitchFamily="34" charset="0"/>
              </a:rPr>
              <a:t> già impegnati nei progetti di inclusione sociale e di social </a:t>
            </a:r>
            <a:r>
              <a:rPr lang="it-IT" sz="2000" i="1" dirty="0" err="1">
                <a:solidFill>
                  <a:schemeClr val="tx1"/>
                </a:solidFill>
                <a:latin typeface="Calibri" panose="020F0502020204030204" pitchFamily="34" charset="0"/>
                <a:cs typeface="Calibri" panose="020F0502020204030204" pitchFamily="34" charset="0"/>
              </a:rPr>
              <a:t>housing</a:t>
            </a:r>
            <a:r>
              <a:rPr lang="it-IT" sz="2000" i="1" dirty="0">
                <a:solidFill>
                  <a:schemeClr val="tx1"/>
                </a:solidFill>
                <a:latin typeface="Calibri" panose="020F0502020204030204" pitchFamily="34" charset="0"/>
                <a:cs typeface="Calibri" panose="020F0502020204030204" pitchFamily="34" charset="0"/>
              </a:rPr>
              <a:t> di Agenda Urbana.</a:t>
            </a:r>
          </a:p>
          <a:p>
            <a:pPr algn="just"/>
            <a:endParaRPr lang="it-IT" sz="2000" i="1" dirty="0">
              <a:solidFill>
                <a:schemeClr val="tx1"/>
              </a:solidFill>
              <a:latin typeface="Calibri" panose="020F0502020204030204" pitchFamily="34" charset="0"/>
              <a:cs typeface="Calibri" panose="020F0502020204030204" pitchFamily="34" charset="0"/>
            </a:endParaRPr>
          </a:p>
          <a:p>
            <a:pPr algn="just"/>
            <a:r>
              <a:rPr lang="it-IT" sz="2000" i="1" dirty="0">
                <a:solidFill>
                  <a:schemeClr val="tx1"/>
                </a:solidFill>
                <a:latin typeface="Calibri" panose="020F0502020204030204" pitchFamily="34" charset="0"/>
                <a:cs typeface="Calibri" panose="020F0502020204030204" pitchFamily="34" charset="0"/>
              </a:rPr>
              <a:t>E’ attuata la modalità della </a:t>
            </a:r>
            <a:r>
              <a:rPr lang="it-IT" sz="2000" i="1" dirty="0" err="1">
                <a:solidFill>
                  <a:schemeClr val="tx1"/>
                </a:solidFill>
                <a:latin typeface="Calibri" panose="020F0502020204030204" pitchFamily="34" charset="0"/>
                <a:cs typeface="Calibri" panose="020F0502020204030204" pitchFamily="34" charset="0"/>
              </a:rPr>
              <a:t>coprogrammazione</a:t>
            </a:r>
            <a:r>
              <a:rPr lang="it-IT" sz="2000" i="1" dirty="0">
                <a:solidFill>
                  <a:schemeClr val="tx1"/>
                </a:solidFill>
                <a:latin typeface="Calibri" panose="020F0502020204030204" pitchFamily="34" charset="0"/>
                <a:cs typeface="Calibri" panose="020F0502020204030204" pitchFamily="34" charset="0"/>
              </a:rPr>
              <a:t>/</a:t>
            </a:r>
            <a:r>
              <a:rPr lang="it-IT" sz="2000" i="1" dirty="0" err="1">
                <a:solidFill>
                  <a:schemeClr val="tx1"/>
                </a:solidFill>
                <a:latin typeface="Calibri" panose="020F0502020204030204" pitchFamily="34" charset="0"/>
                <a:cs typeface="Calibri" panose="020F0502020204030204" pitchFamily="34" charset="0"/>
              </a:rPr>
              <a:t>coprogettazione</a:t>
            </a:r>
            <a:r>
              <a:rPr lang="it-IT" sz="2000" i="1" dirty="0">
                <a:solidFill>
                  <a:schemeClr val="tx1"/>
                </a:solidFill>
                <a:latin typeface="Calibri" panose="020F0502020204030204" pitchFamily="34" charset="0"/>
                <a:cs typeface="Calibri" panose="020F0502020204030204" pitchFamily="34" charset="0"/>
              </a:rPr>
              <a:t> con il Terzo Settore, secondo le indicazioni del </a:t>
            </a:r>
            <a:r>
              <a:rPr lang="it-IT" sz="2000" i="1" dirty="0" err="1">
                <a:solidFill>
                  <a:schemeClr val="tx1"/>
                </a:solidFill>
                <a:latin typeface="Calibri" panose="020F0502020204030204" pitchFamily="34" charset="0"/>
                <a:cs typeface="Calibri" panose="020F0502020204030204" pitchFamily="34" charset="0"/>
              </a:rPr>
              <a:t>D.Lgs.</a:t>
            </a:r>
            <a:r>
              <a:rPr lang="it-IT" sz="2000" i="1" dirty="0">
                <a:solidFill>
                  <a:schemeClr val="tx1"/>
                </a:solidFill>
                <a:latin typeface="Calibri" panose="020F0502020204030204" pitchFamily="34" charset="0"/>
                <a:cs typeface="Calibri" panose="020F0502020204030204" pitchFamily="34" charset="0"/>
              </a:rPr>
              <a:t> 117/2017 e del DM 72/20201 del MLPS.</a:t>
            </a:r>
          </a:p>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1200" i="1" dirty="0">
              <a:solidFill>
                <a:schemeClr val="tx1"/>
              </a:solidFill>
              <a:latin typeface="Calibri" panose="020F0502020204030204" pitchFamily="34" charset="0"/>
              <a:cs typeface="Calibri" panose="020F0502020204030204" pitchFamily="34" charset="0"/>
            </a:endParaRPr>
          </a:p>
          <a:p>
            <a:pPr algn="just"/>
            <a:endParaRPr lang="it-IT" sz="1200" dirty="0">
              <a:solidFill>
                <a:schemeClr val="tx1"/>
              </a:solidFill>
              <a:latin typeface="Calibri" panose="020F0502020204030204" pitchFamily="34" charset="0"/>
              <a:cs typeface="Calibri" panose="020F0502020204030204" pitchFamily="34" charset="0"/>
            </a:endParaRPr>
          </a:p>
        </p:txBody>
      </p:sp>
      <p:grpSp>
        <p:nvGrpSpPr>
          <p:cNvPr id="53" name="Growth5" descr="{&quot;Key&quot;:&quot;POWER_USER_SHAPE_ICON&quot;,&quot;Value&quot;:&quot;POWER_USER_SHAPE_ICON_STYLE_1&quot;}">
            <a:extLst>
              <a:ext uri="{FF2B5EF4-FFF2-40B4-BE49-F238E27FC236}">
                <a16:creationId xmlns:a16="http://schemas.microsoft.com/office/drawing/2014/main" id="{464F5F99-2AC7-4F8B-B829-90581F9FE670}"/>
              </a:ext>
            </a:extLst>
          </p:cNvPr>
          <p:cNvGrpSpPr>
            <a:grpSpLocks noChangeAspect="1"/>
          </p:cNvGrpSpPr>
          <p:nvPr/>
        </p:nvGrpSpPr>
        <p:grpSpPr>
          <a:xfrm>
            <a:off x="337609" y="1710376"/>
            <a:ext cx="294695" cy="266609"/>
            <a:chOff x="11190288" y="5575301"/>
            <a:chExt cx="638175" cy="642938"/>
          </a:xfrm>
          <a:solidFill>
            <a:schemeClr val="accent1"/>
          </a:solidFill>
        </p:grpSpPr>
        <p:sp>
          <p:nvSpPr>
            <p:cNvPr id="54" name="Freeform 280">
              <a:extLst>
                <a:ext uri="{FF2B5EF4-FFF2-40B4-BE49-F238E27FC236}">
                  <a16:creationId xmlns:a16="http://schemas.microsoft.com/office/drawing/2014/main" id="{07BF2E6B-C6D4-471D-A1A8-193D6DB1045A}"/>
                </a:ext>
              </a:extLst>
            </p:cNvPr>
            <p:cNvSpPr>
              <a:spLocks noEditPoints="1"/>
            </p:cNvSpPr>
            <p:nvPr/>
          </p:nvSpPr>
          <p:spPr bwMode="auto">
            <a:xfrm>
              <a:off x="11190288" y="5861051"/>
              <a:ext cx="638175" cy="357188"/>
            </a:xfrm>
            <a:custGeom>
              <a:avLst/>
              <a:gdLst>
                <a:gd name="T0" fmla="*/ 1021 w 1067"/>
                <a:gd name="T1" fmla="*/ 483 h 596"/>
                <a:gd name="T2" fmla="*/ 678 w 1067"/>
                <a:gd name="T3" fmla="*/ 353 h 596"/>
                <a:gd name="T4" fmla="*/ 901 w 1067"/>
                <a:gd name="T5" fmla="*/ 280 h 596"/>
                <a:gd name="T6" fmla="*/ 1034 w 1067"/>
                <a:gd name="T7" fmla="*/ 470 h 596"/>
                <a:gd name="T8" fmla="*/ 707 w 1067"/>
                <a:gd name="T9" fmla="*/ 563 h 596"/>
                <a:gd name="T10" fmla="*/ 349 w 1067"/>
                <a:gd name="T11" fmla="*/ 551 h 596"/>
                <a:gd name="T12" fmla="*/ 478 w 1067"/>
                <a:gd name="T13" fmla="*/ 360 h 596"/>
                <a:gd name="T14" fmla="*/ 719 w 1067"/>
                <a:gd name="T15" fmla="*/ 490 h 596"/>
                <a:gd name="T16" fmla="*/ 34 w 1067"/>
                <a:gd name="T17" fmla="*/ 470 h 596"/>
                <a:gd name="T18" fmla="*/ 166 w 1067"/>
                <a:gd name="T19" fmla="*/ 280 h 596"/>
                <a:gd name="T20" fmla="*/ 389 w 1067"/>
                <a:gd name="T21" fmla="*/ 353 h 596"/>
                <a:gd name="T22" fmla="*/ 46 w 1067"/>
                <a:gd name="T23" fmla="*/ 483 h 596"/>
                <a:gd name="T24" fmla="*/ 112 w 1067"/>
                <a:gd name="T25" fmla="*/ 140 h 596"/>
                <a:gd name="T26" fmla="*/ 325 w 1067"/>
                <a:gd name="T27" fmla="*/ 140 h 596"/>
                <a:gd name="T28" fmla="*/ 112 w 1067"/>
                <a:gd name="T29" fmla="*/ 140 h 596"/>
                <a:gd name="T30" fmla="*/ 534 w 1067"/>
                <a:gd name="T31" fmla="*/ 113 h 596"/>
                <a:gd name="T32" fmla="*/ 534 w 1067"/>
                <a:gd name="T33" fmla="*/ 327 h 596"/>
                <a:gd name="T34" fmla="*/ 742 w 1067"/>
                <a:gd name="T35" fmla="*/ 140 h 596"/>
                <a:gd name="T36" fmla="*/ 955 w 1067"/>
                <a:gd name="T37" fmla="*/ 140 h 596"/>
                <a:gd name="T38" fmla="*/ 742 w 1067"/>
                <a:gd name="T39" fmla="*/ 140 h 596"/>
                <a:gd name="T40" fmla="*/ 989 w 1067"/>
                <a:gd name="T41" fmla="*/ 140 h 596"/>
                <a:gd name="T42" fmla="*/ 708 w 1067"/>
                <a:gd name="T43" fmla="*/ 140 h 596"/>
                <a:gd name="T44" fmla="*/ 648 w 1067"/>
                <a:gd name="T45" fmla="*/ 338 h 596"/>
                <a:gd name="T46" fmla="*/ 674 w 1067"/>
                <a:gd name="T47" fmla="*/ 220 h 596"/>
                <a:gd name="T48" fmla="*/ 393 w 1067"/>
                <a:gd name="T49" fmla="*/ 220 h 596"/>
                <a:gd name="T50" fmla="*/ 419 w 1067"/>
                <a:gd name="T51" fmla="*/ 338 h 596"/>
                <a:gd name="T52" fmla="*/ 359 w 1067"/>
                <a:gd name="T53" fmla="*/ 140 h 596"/>
                <a:gd name="T54" fmla="*/ 78 w 1067"/>
                <a:gd name="T55" fmla="*/ 140 h 596"/>
                <a:gd name="T56" fmla="*/ 0 w 1067"/>
                <a:gd name="T57" fmla="*/ 412 h 596"/>
                <a:gd name="T58" fmla="*/ 46 w 1067"/>
                <a:gd name="T59" fmla="*/ 516 h 596"/>
                <a:gd name="T60" fmla="*/ 315 w 1067"/>
                <a:gd name="T61" fmla="*/ 551 h 596"/>
                <a:gd name="T62" fmla="*/ 707 w 1067"/>
                <a:gd name="T63" fmla="*/ 596 h 596"/>
                <a:gd name="T64" fmla="*/ 752 w 1067"/>
                <a:gd name="T65" fmla="*/ 516 h 596"/>
                <a:gd name="T66" fmla="*/ 1067 w 1067"/>
                <a:gd name="T67" fmla="*/ 470 h 596"/>
                <a:gd name="T68" fmla="*/ 935 w 1067"/>
                <a:gd name="T69" fmla="*/ 25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67" h="596">
                  <a:moveTo>
                    <a:pt x="1034" y="470"/>
                  </a:moveTo>
                  <a:cubicBezTo>
                    <a:pt x="1034" y="477"/>
                    <a:pt x="1028" y="483"/>
                    <a:pt x="1021" y="483"/>
                  </a:cubicBezTo>
                  <a:lnTo>
                    <a:pt x="752" y="483"/>
                  </a:lnTo>
                  <a:cubicBezTo>
                    <a:pt x="749" y="429"/>
                    <a:pt x="721" y="381"/>
                    <a:pt x="678" y="353"/>
                  </a:cubicBezTo>
                  <a:cubicBezTo>
                    <a:pt x="700" y="308"/>
                    <a:pt x="745" y="280"/>
                    <a:pt x="796" y="280"/>
                  </a:cubicBezTo>
                  <a:lnTo>
                    <a:pt x="901" y="280"/>
                  </a:lnTo>
                  <a:cubicBezTo>
                    <a:pt x="974" y="280"/>
                    <a:pt x="1034" y="339"/>
                    <a:pt x="1034" y="412"/>
                  </a:cubicBezTo>
                  <a:lnTo>
                    <a:pt x="1034" y="470"/>
                  </a:lnTo>
                  <a:close/>
                  <a:moveTo>
                    <a:pt x="719" y="551"/>
                  </a:moveTo>
                  <a:cubicBezTo>
                    <a:pt x="719" y="558"/>
                    <a:pt x="713" y="563"/>
                    <a:pt x="707" y="563"/>
                  </a:cubicBezTo>
                  <a:lnTo>
                    <a:pt x="361" y="563"/>
                  </a:lnTo>
                  <a:cubicBezTo>
                    <a:pt x="354" y="563"/>
                    <a:pt x="349" y="558"/>
                    <a:pt x="349" y="551"/>
                  </a:cubicBezTo>
                  <a:lnTo>
                    <a:pt x="349" y="490"/>
                  </a:lnTo>
                  <a:cubicBezTo>
                    <a:pt x="349" y="418"/>
                    <a:pt x="407" y="360"/>
                    <a:pt x="478" y="360"/>
                  </a:cubicBezTo>
                  <a:lnTo>
                    <a:pt x="589" y="360"/>
                  </a:lnTo>
                  <a:cubicBezTo>
                    <a:pt x="660" y="360"/>
                    <a:pt x="719" y="418"/>
                    <a:pt x="719" y="490"/>
                  </a:cubicBezTo>
                  <a:lnTo>
                    <a:pt x="719" y="551"/>
                  </a:lnTo>
                  <a:close/>
                  <a:moveTo>
                    <a:pt x="34" y="470"/>
                  </a:moveTo>
                  <a:lnTo>
                    <a:pt x="34" y="412"/>
                  </a:lnTo>
                  <a:cubicBezTo>
                    <a:pt x="34" y="339"/>
                    <a:pt x="93" y="280"/>
                    <a:pt x="166" y="280"/>
                  </a:cubicBezTo>
                  <a:lnTo>
                    <a:pt x="271" y="280"/>
                  </a:lnTo>
                  <a:cubicBezTo>
                    <a:pt x="322" y="280"/>
                    <a:pt x="367" y="308"/>
                    <a:pt x="389" y="353"/>
                  </a:cubicBezTo>
                  <a:cubicBezTo>
                    <a:pt x="347" y="381"/>
                    <a:pt x="318" y="429"/>
                    <a:pt x="316" y="483"/>
                  </a:cubicBezTo>
                  <a:lnTo>
                    <a:pt x="46" y="483"/>
                  </a:lnTo>
                  <a:cubicBezTo>
                    <a:pt x="39" y="483"/>
                    <a:pt x="34" y="477"/>
                    <a:pt x="34" y="470"/>
                  </a:cubicBezTo>
                  <a:close/>
                  <a:moveTo>
                    <a:pt x="112" y="140"/>
                  </a:moveTo>
                  <a:cubicBezTo>
                    <a:pt x="112" y="81"/>
                    <a:pt x="160" y="33"/>
                    <a:pt x="219" y="33"/>
                  </a:cubicBezTo>
                  <a:cubicBezTo>
                    <a:pt x="278" y="33"/>
                    <a:pt x="325" y="81"/>
                    <a:pt x="325" y="140"/>
                  </a:cubicBezTo>
                  <a:cubicBezTo>
                    <a:pt x="325" y="199"/>
                    <a:pt x="278" y="247"/>
                    <a:pt x="219" y="247"/>
                  </a:cubicBezTo>
                  <a:cubicBezTo>
                    <a:pt x="160" y="247"/>
                    <a:pt x="112" y="199"/>
                    <a:pt x="112" y="140"/>
                  </a:cubicBezTo>
                  <a:close/>
                  <a:moveTo>
                    <a:pt x="427" y="220"/>
                  </a:moveTo>
                  <a:cubicBezTo>
                    <a:pt x="427" y="161"/>
                    <a:pt x="475" y="113"/>
                    <a:pt x="534" y="113"/>
                  </a:cubicBezTo>
                  <a:cubicBezTo>
                    <a:pt x="592" y="113"/>
                    <a:pt x="640" y="161"/>
                    <a:pt x="640" y="220"/>
                  </a:cubicBezTo>
                  <a:cubicBezTo>
                    <a:pt x="640" y="279"/>
                    <a:pt x="592" y="327"/>
                    <a:pt x="534" y="327"/>
                  </a:cubicBezTo>
                  <a:cubicBezTo>
                    <a:pt x="475" y="327"/>
                    <a:pt x="427" y="279"/>
                    <a:pt x="427" y="220"/>
                  </a:cubicBezTo>
                  <a:close/>
                  <a:moveTo>
                    <a:pt x="742" y="140"/>
                  </a:moveTo>
                  <a:cubicBezTo>
                    <a:pt x="742" y="81"/>
                    <a:pt x="790" y="33"/>
                    <a:pt x="849" y="33"/>
                  </a:cubicBezTo>
                  <a:cubicBezTo>
                    <a:pt x="907" y="33"/>
                    <a:pt x="955" y="81"/>
                    <a:pt x="955" y="140"/>
                  </a:cubicBezTo>
                  <a:cubicBezTo>
                    <a:pt x="955" y="199"/>
                    <a:pt x="907" y="247"/>
                    <a:pt x="849" y="247"/>
                  </a:cubicBezTo>
                  <a:cubicBezTo>
                    <a:pt x="790" y="247"/>
                    <a:pt x="742" y="199"/>
                    <a:pt x="742" y="140"/>
                  </a:cubicBezTo>
                  <a:close/>
                  <a:moveTo>
                    <a:pt x="935" y="250"/>
                  </a:moveTo>
                  <a:cubicBezTo>
                    <a:pt x="968" y="224"/>
                    <a:pt x="989" y="184"/>
                    <a:pt x="989" y="140"/>
                  </a:cubicBezTo>
                  <a:cubicBezTo>
                    <a:pt x="989" y="62"/>
                    <a:pt x="926" y="0"/>
                    <a:pt x="849" y="0"/>
                  </a:cubicBezTo>
                  <a:cubicBezTo>
                    <a:pt x="771" y="0"/>
                    <a:pt x="708" y="62"/>
                    <a:pt x="708" y="140"/>
                  </a:cubicBezTo>
                  <a:cubicBezTo>
                    <a:pt x="708" y="184"/>
                    <a:pt x="730" y="224"/>
                    <a:pt x="762" y="250"/>
                  </a:cubicBezTo>
                  <a:cubicBezTo>
                    <a:pt x="713" y="260"/>
                    <a:pt x="671" y="292"/>
                    <a:pt x="648" y="338"/>
                  </a:cubicBezTo>
                  <a:cubicBezTo>
                    <a:pt x="639" y="334"/>
                    <a:pt x="630" y="332"/>
                    <a:pt x="620" y="330"/>
                  </a:cubicBezTo>
                  <a:cubicBezTo>
                    <a:pt x="653" y="304"/>
                    <a:pt x="674" y="264"/>
                    <a:pt x="674" y="220"/>
                  </a:cubicBezTo>
                  <a:cubicBezTo>
                    <a:pt x="674" y="143"/>
                    <a:pt x="611" y="80"/>
                    <a:pt x="534" y="80"/>
                  </a:cubicBezTo>
                  <a:cubicBezTo>
                    <a:pt x="456" y="80"/>
                    <a:pt x="393" y="143"/>
                    <a:pt x="393" y="220"/>
                  </a:cubicBezTo>
                  <a:cubicBezTo>
                    <a:pt x="393" y="264"/>
                    <a:pt x="414" y="304"/>
                    <a:pt x="447" y="330"/>
                  </a:cubicBezTo>
                  <a:cubicBezTo>
                    <a:pt x="437" y="332"/>
                    <a:pt x="428" y="334"/>
                    <a:pt x="419" y="338"/>
                  </a:cubicBezTo>
                  <a:cubicBezTo>
                    <a:pt x="396" y="292"/>
                    <a:pt x="354" y="260"/>
                    <a:pt x="305" y="250"/>
                  </a:cubicBezTo>
                  <a:cubicBezTo>
                    <a:pt x="338" y="224"/>
                    <a:pt x="359" y="184"/>
                    <a:pt x="359" y="140"/>
                  </a:cubicBezTo>
                  <a:cubicBezTo>
                    <a:pt x="359" y="62"/>
                    <a:pt x="296" y="0"/>
                    <a:pt x="219" y="0"/>
                  </a:cubicBezTo>
                  <a:cubicBezTo>
                    <a:pt x="141" y="0"/>
                    <a:pt x="78" y="62"/>
                    <a:pt x="78" y="140"/>
                  </a:cubicBezTo>
                  <a:cubicBezTo>
                    <a:pt x="78" y="184"/>
                    <a:pt x="100" y="224"/>
                    <a:pt x="132" y="250"/>
                  </a:cubicBezTo>
                  <a:cubicBezTo>
                    <a:pt x="57" y="266"/>
                    <a:pt x="0" y="332"/>
                    <a:pt x="0" y="412"/>
                  </a:cubicBezTo>
                  <a:lnTo>
                    <a:pt x="0" y="470"/>
                  </a:lnTo>
                  <a:cubicBezTo>
                    <a:pt x="0" y="496"/>
                    <a:pt x="21" y="516"/>
                    <a:pt x="46" y="516"/>
                  </a:cubicBezTo>
                  <a:lnTo>
                    <a:pt x="315" y="516"/>
                  </a:lnTo>
                  <a:lnTo>
                    <a:pt x="315" y="551"/>
                  </a:lnTo>
                  <a:cubicBezTo>
                    <a:pt x="315" y="576"/>
                    <a:pt x="336" y="596"/>
                    <a:pt x="361" y="596"/>
                  </a:cubicBezTo>
                  <a:lnTo>
                    <a:pt x="707" y="596"/>
                  </a:lnTo>
                  <a:cubicBezTo>
                    <a:pt x="732" y="596"/>
                    <a:pt x="752" y="576"/>
                    <a:pt x="752" y="551"/>
                  </a:cubicBezTo>
                  <a:lnTo>
                    <a:pt x="752" y="516"/>
                  </a:lnTo>
                  <a:lnTo>
                    <a:pt x="1021" y="516"/>
                  </a:lnTo>
                  <a:cubicBezTo>
                    <a:pt x="1046" y="516"/>
                    <a:pt x="1067" y="496"/>
                    <a:pt x="1067" y="470"/>
                  </a:cubicBezTo>
                  <a:lnTo>
                    <a:pt x="1067" y="412"/>
                  </a:lnTo>
                  <a:cubicBezTo>
                    <a:pt x="1067" y="332"/>
                    <a:pt x="1010" y="266"/>
                    <a:pt x="935" y="250"/>
                  </a:cubicBezTo>
                </a:path>
              </a:pathLst>
            </a:custGeom>
            <a:solidFill>
              <a:schemeClr val="bg1"/>
            </a:solidFill>
            <a:ln w="9525">
              <a:solidFill>
                <a:schemeClr val="bg1"/>
              </a:solid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sp>
          <p:nvSpPr>
            <p:cNvPr id="55" name="Freeform 281">
              <a:extLst>
                <a:ext uri="{FF2B5EF4-FFF2-40B4-BE49-F238E27FC236}">
                  <a16:creationId xmlns:a16="http://schemas.microsoft.com/office/drawing/2014/main" id="{085CD5C5-5386-4AFF-8407-C55C50C2EEFF}"/>
                </a:ext>
              </a:extLst>
            </p:cNvPr>
            <p:cNvSpPr>
              <a:spLocks/>
            </p:cNvSpPr>
            <p:nvPr/>
          </p:nvSpPr>
          <p:spPr bwMode="auto">
            <a:xfrm>
              <a:off x="11239500" y="5575301"/>
              <a:ext cx="538163" cy="282575"/>
            </a:xfrm>
            <a:custGeom>
              <a:avLst/>
              <a:gdLst>
                <a:gd name="T0" fmla="*/ 18 w 902"/>
                <a:gd name="T1" fmla="*/ 473 h 473"/>
                <a:gd name="T2" fmla="*/ 30 w 902"/>
                <a:gd name="T3" fmla="*/ 468 h 473"/>
                <a:gd name="T4" fmla="*/ 331 w 902"/>
                <a:gd name="T5" fmla="*/ 167 h 473"/>
                <a:gd name="T6" fmla="*/ 533 w 902"/>
                <a:gd name="T7" fmla="*/ 368 h 473"/>
                <a:gd name="T8" fmla="*/ 556 w 902"/>
                <a:gd name="T9" fmla="*/ 368 h 473"/>
                <a:gd name="T10" fmla="*/ 865 w 902"/>
                <a:gd name="T11" fmla="*/ 60 h 473"/>
                <a:gd name="T12" fmla="*/ 857 w 902"/>
                <a:gd name="T13" fmla="*/ 190 h 473"/>
                <a:gd name="T14" fmla="*/ 872 w 902"/>
                <a:gd name="T15" fmla="*/ 208 h 473"/>
                <a:gd name="T16" fmla="*/ 873 w 902"/>
                <a:gd name="T17" fmla="*/ 208 h 473"/>
                <a:gd name="T18" fmla="*/ 890 w 902"/>
                <a:gd name="T19" fmla="*/ 192 h 473"/>
                <a:gd name="T20" fmla="*/ 901 w 902"/>
                <a:gd name="T21" fmla="*/ 18 h 473"/>
                <a:gd name="T22" fmla="*/ 896 w 902"/>
                <a:gd name="T23" fmla="*/ 5 h 473"/>
                <a:gd name="T24" fmla="*/ 883 w 902"/>
                <a:gd name="T25" fmla="*/ 0 h 473"/>
                <a:gd name="T26" fmla="*/ 715 w 902"/>
                <a:gd name="T27" fmla="*/ 18 h 473"/>
                <a:gd name="T28" fmla="*/ 700 w 902"/>
                <a:gd name="T29" fmla="*/ 36 h 473"/>
                <a:gd name="T30" fmla="*/ 718 w 902"/>
                <a:gd name="T31" fmla="*/ 51 h 473"/>
                <a:gd name="T32" fmla="*/ 839 w 902"/>
                <a:gd name="T33" fmla="*/ 38 h 473"/>
                <a:gd name="T34" fmla="*/ 544 w 902"/>
                <a:gd name="T35" fmla="*/ 333 h 473"/>
                <a:gd name="T36" fmla="*/ 343 w 902"/>
                <a:gd name="T37" fmla="*/ 132 h 473"/>
                <a:gd name="T38" fmla="*/ 319 w 902"/>
                <a:gd name="T39" fmla="*/ 132 h 473"/>
                <a:gd name="T40" fmla="*/ 7 w 902"/>
                <a:gd name="T41" fmla="*/ 444 h 473"/>
                <a:gd name="T42" fmla="*/ 7 w 902"/>
                <a:gd name="T43" fmla="*/ 468 h 473"/>
                <a:gd name="T44" fmla="*/ 18 w 902"/>
                <a:gd name="T45"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2" h="473">
                  <a:moveTo>
                    <a:pt x="18" y="473"/>
                  </a:moveTo>
                  <a:cubicBezTo>
                    <a:pt x="23" y="473"/>
                    <a:pt x="27" y="471"/>
                    <a:pt x="30" y="468"/>
                  </a:cubicBezTo>
                  <a:lnTo>
                    <a:pt x="331" y="167"/>
                  </a:lnTo>
                  <a:lnTo>
                    <a:pt x="533" y="368"/>
                  </a:lnTo>
                  <a:cubicBezTo>
                    <a:pt x="539" y="375"/>
                    <a:pt x="550" y="375"/>
                    <a:pt x="556" y="368"/>
                  </a:cubicBezTo>
                  <a:lnTo>
                    <a:pt x="865" y="60"/>
                  </a:lnTo>
                  <a:lnTo>
                    <a:pt x="857" y="190"/>
                  </a:lnTo>
                  <a:cubicBezTo>
                    <a:pt x="856" y="199"/>
                    <a:pt x="863" y="207"/>
                    <a:pt x="872" y="208"/>
                  </a:cubicBezTo>
                  <a:cubicBezTo>
                    <a:pt x="873" y="208"/>
                    <a:pt x="873" y="208"/>
                    <a:pt x="873" y="208"/>
                  </a:cubicBezTo>
                  <a:cubicBezTo>
                    <a:pt x="882" y="208"/>
                    <a:pt x="889" y="201"/>
                    <a:pt x="890" y="192"/>
                  </a:cubicBezTo>
                  <a:lnTo>
                    <a:pt x="901" y="18"/>
                  </a:lnTo>
                  <a:cubicBezTo>
                    <a:pt x="902" y="13"/>
                    <a:pt x="900" y="8"/>
                    <a:pt x="896" y="5"/>
                  </a:cubicBezTo>
                  <a:cubicBezTo>
                    <a:pt x="893" y="1"/>
                    <a:pt x="888" y="0"/>
                    <a:pt x="883" y="0"/>
                  </a:cubicBezTo>
                  <a:lnTo>
                    <a:pt x="715" y="18"/>
                  </a:lnTo>
                  <a:cubicBezTo>
                    <a:pt x="706" y="19"/>
                    <a:pt x="699" y="27"/>
                    <a:pt x="700" y="36"/>
                  </a:cubicBezTo>
                  <a:cubicBezTo>
                    <a:pt x="701" y="45"/>
                    <a:pt x="709" y="52"/>
                    <a:pt x="718" y="51"/>
                  </a:cubicBezTo>
                  <a:lnTo>
                    <a:pt x="839" y="38"/>
                  </a:lnTo>
                  <a:lnTo>
                    <a:pt x="544" y="333"/>
                  </a:lnTo>
                  <a:lnTo>
                    <a:pt x="343" y="132"/>
                  </a:lnTo>
                  <a:cubicBezTo>
                    <a:pt x="336" y="125"/>
                    <a:pt x="326" y="125"/>
                    <a:pt x="319" y="132"/>
                  </a:cubicBezTo>
                  <a:lnTo>
                    <a:pt x="7" y="444"/>
                  </a:lnTo>
                  <a:cubicBezTo>
                    <a:pt x="0" y="451"/>
                    <a:pt x="0" y="461"/>
                    <a:pt x="7" y="468"/>
                  </a:cubicBezTo>
                  <a:cubicBezTo>
                    <a:pt x="10" y="471"/>
                    <a:pt x="14" y="473"/>
                    <a:pt x="18" y="473"/>
                  </a:cubicBezTo>
                  <a:close/>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grpSp>
    </p:spTree>
    <p:extLst>
      <p:ext uri="{BB962C8B-B14F-4D97-AF65-F5344CB8AC3E}">
        <p14:creationId xmlns:p14="http://schemas.microsoft.com/office/powerpoint/2010/main" val="3467948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a:spLocks noChangeArrowheads="1"/>
          </p:cNvSpPr>
          <p:nvPr/>
        </p:nvSpPr>
        <p:spPr bwMode="auto">
          <a:xfrm>
            <a:off x="791581" y="2139702"/>
            <a:ext cx="583264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it-IT" sz="3600" b="1" dirty="0">
                <a:solidFill>
                  <a:schemeClr val="bg1"/>
                </a:solidFill>
                <a:latin typeface="Calibri" charset="0"/>
                <a:ea typeface="Calibri" charset="0"/>
                <a:cs typeface="Calibri" charset="0"/>
              </a:rPr>
              <a:t>Grazie per l’attenzione!</a:t>
            </a:r>
          </a:p>
          <a:p>
            <a:endParaRPr lang="it-IT" sz="3600" b="1" dirty="0">
              <a:solidFill>
                <a:schemeClr val="bg1"/>
              </a:solidFill>
              <a:latin typeface="Calibri" charset="0"/>
              <a:ea typeface="Calibri" charset="0"/>
              <a:cs typeface="Calibri" charset="0"/>
            </a:endParaRPr>
          </a:p>
          <a:p>
            <a:r>
              <a:rPr lang="it-IT" dirty="0">
                <a:solidFill>
                  <a:srgbClr val="FFC000"/>
                </a:solidFill>
                <a:latin typeface="Calibri" charset="0"/>
                <a:ea typeface="Calibri" charset="0"/>
                <a:cs typeface="Calibri" charset="0"/>
              </a:rPr>
              <a:t>Indirizzo e-mail di contatto: </a:t>
            </a:r>
            <a:r>
              <a:rPr lang="it-IT" b="1" i="1" dirty="0">
                <a:solidFill>
                  <a:srgbClr val="FFFF00"/>
                </a:solidFill>
                <a:latin typeface="Calibri" charset="0"/>
                <a:ea typeface="Calibri" charset="0"/>
                <a:cs typeface="Calibri" charset="0"/>
                <a:hlinkClick r:id="rId2"/>
              </a:rPr>
              <a:t>antonino.ferraiolo@comune.catanzaro.it</a:t>
            </a:r>
            <a:endParaRPr lang="it-IT" b="1" i="1" dirty="0">
              <a:solidFill>
                <a:srgbClr val="FFFF00"/>
              </a:solidFill>
              <a:latin typeface="Calibri" charset="0"/>
              <a:ea typeface="Calibri" charset="0"/>
              <a:cs typeface="Calibri" charset="0"/>
            </a:endParaRPr>
          </a:p>
          <a:p>
            <a:r>
              <a:rPr lang="it-IT" b="1" i="1" dirty="0">
                <a:solidFill>
                  <a:srgbClr val="FFFF00"/>
                </a:solidFill>
                <a:latin typeface="Calibri" charset="0"/>
                <a:ea typeface="Calibri" charset="0"/>
                <a:cs typeface="Calibri" charset="0"/>
              </a:rPr>
              <a:t>                                                   </a:t>
            </a:r>
            <a:r>
              <a:rPr lang="it-IT" b="1" i="1" dirty="0">
                <a:solidFill>
                  <a:srgbClr val="FFFF00"/>
                </a:solidFill>
                <a:latin typeface="Calibri" charset="0"/>
                <a:ea typeface="Calibri" charset="0"/>
                <a:cs typeface="Calibri" charset="0"/>
                <a:hlinkClick r:id="rId3"/>
              </a:rPr>
              <a:t>giovanni.lagana@comune.catanzaro.it</a:t>
            </a:r>
            <a:endParaRPr lang="it-IT" b="1" i="1" dirty="0">
              <a:solidFill>
                <a:srgbClr val="FFFF00"/>
              </a:solidFill>
              <a:latin typeface="Calibri" charset="0"/>
              <a:ea typeface="Calibri" charset="0"/>
              <a:cs typeface="Calibri" charset="0"/>
            </a:endParaRPr>
          </a:p>
          <a:p>
            <a:r>
              <a:rPr lang="it-IT" b="1" i="1" dirty="0">
                <a:solidFill>
                  <a:srgbClr val="FFFF00"/>
                </a:solidFill>
                <a:latin typeface="Calibri" charset="0"/>
                <a:ea typeface="Calibri" charset="0"/>
                <a:cs typeface="Calibri" charset="0"/>
              </a:rPr>
              <a:t>                                                   </a:t>
            </a:r>
            <a:r>
              <a:rPr lang="it-IT" b="1" i="1" dirty="0">
                <a:solidFill>
                  <a:srgbClr val="FFFF00"/>
                </a:solidFill>
                <a:latin typeface="Calibri" charset="0"/>
                <a:ea typeface="Calibri" charset="0"/>
                <a:cs typeface="Calibri" charset="0"/>
                <a:hlinkClick r:id="rId4"/>
              </a:rPr>
              <a:t>antonio.demarco@comune.catanzaro.it</a:t>
            </a:r>
            <a:endParaRPr lang="it-IT" b="1" i="1" dirty="0">
              <a:solidFill>
                <a:srgbClr val="FFFF00"/>
              </a:solidFill>
              <a:latin typeface="Calibri" charset="0"/>
              <a:ea typeface="Calibri" charset="0"/>
              <a:cs typeface="Calibri" charset="0"/>
            </a:endParaRPr>
          </a:p>
          <a:p>
            <a:endParaRPr lang="it-IT" i="1" dirty="0">
              <a:solidFill>
                <a:srgbClr val="FFC000"/>
              </a:solidFill>
              <a:latin typeface="Calibri" charset="0"/>
              <a:ea typeface="Calibri" charset="0"/>
              <a:cs typeface="Calibri" charset="0"/>
            </a:endParaRPr>
          </a:p>
        </p:txBody>
      </p:sp>
    </p:spTree>
    <p:extLst>
      <p:ext uri="{BB962C8B-B14F-4D97-AF65-F5344CB8AC3E}">
        <p14:creationId xmlns:p14="http://schemas.microsoft.com/office/powerpoint/2010/main" val="163427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1E0D42A-6285-449F-8C20-44E8EBC3B4E3}"/>
              </a:ext>
            </a:extLst>
          </p:cNvPr>
          <p:cNvSpPr/>
          <p:nvPr/>
        </p:nvSpPr>
        <p:spPr>
          <a:xfrm>
            <a:off x="14287" y="4544083"/>
            <a:ext cx="9122086" cy="615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50"/>
          </a:p>
        </p:txBody>
      </p:sp>
      <p:sp>
        <p:nvSpPr>
          <p:cNvPr id="2" name="Title 1">
            <a:extLst>
              <a:ext uri="{FF2B5EF4-FFF2-40B4-BE49-F238E27FC236}">
                <a16:creationId xmlns:a16="http://schemas.microsoft.com/office/drawing/2014/main" id="{6F562F3C-1D33-409D-93A1-BEB8FE9C62B5}"/>
              </a:ext>
            </a:extLst>
          </p:cNvPr>
          <p:cNvSpPr>
            <a:spLocks noGrp="1"/>
          </p:cNvSpPr>
          <p:nvPr>
            <p:ph type="title"/>
          </p:nvPr>
        </p:nvSpPr>
        <p:spPr>
          <a:xfrm>
            <a:off x="457200" y="1131589"/>
            <a:ext cx="8229600" cy="845395"/>
          </a:xfrm>
        </p:spPr>
        <p:txBody>
          <a:bodyPr/>
          <a:lstStyle/>
          <a:p>
            <a:r>
              <a:rPr lang="it-IT" sz="2800" dirty="0"/>
              <a:t>Obiettivo Specifico</a:t>
            </a:r>
          </a:p>
        </p:txBody>
      </p:sp>
      <p:sp>
        <p:nvSpPr>
          <p:cNvPr id="8" name="Rectangle 7">
            <a:extLst>
              <a:ext uri="{FF2B5EF4-FFF2-40B4-BE49-F238E27FC236}">
                <a16:creationId xmlns:a16="http://schemas.microsoft.com/office/drawing/2014/main" id="{1B486C14-2D86-4F1E-8174-60FDE1138E4E}"/>
              </a:ext>
            </a:extLst>
          </p:cNvPr>
          <p:cNvSpPr/>
          <p:nvPr/>
        </p:nvSpPr>
        <p:spPr>
          <a:xfrm>
            <a:off x="395536" y="1976985"/>
            <a:ext cx="8723002" cy="2971030"/>
          </a:xfrm>
          <a:prstGeom prst="rect">
            <a:avLst/>
          </a:prstGeom>
          <a:noFill/>
          <a:ln w="12700">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25000" lnSpcReduction="20000"/>
          </a:bodyPr>
          <a:lstStyle/>
          <a:p>
            <a:pPr algn="just">
              <a:lnSpc>
                <a:spcPct val="115000"/>
              </a:lnSpc>
              <a:spcAft>
                <a:spcPts val="1000"/>
              </a:spcAft>
            </a:pPr>
            <a:r>
              <a:rPr lang="it-IT" sz="4000" dirty="0">
                <a:solidFill>
                  <a:schemeClr val="tx1"/>
                </a:solidFill>
                <a:effectLst/>
                <a:latin typeface="Calibri" panose="020F0502020204030204" pitchFamily="34" charset="0"/>
                <a:cs typeface="Calibri" panose="020F0502020204030204" pitchFamily="34" charset="0"/>
              </a:rPr>
              <a:t>Obiettivi specifici Fondo Sociale Europeo Plus (FSE+)</a:t>
            </a:r>
          </a:p>
          <a:p>
            <a:pPr algn="just">
              <a:lnSpc>
                <a:spcPct val="115000"/>
              </a:lnSpc>
              <a:spcAft>
                <a:spcPts val="1000"/>
              </a:spcAft>
            </a:pPr>
            <a:r>
              <a:rPr lang="it-IT" sz="4000" b="1" dirty="0">
                <a:solidFill>
                  <a:schemeClr val="tx1"/>
                </a:solidFill>
                <a:effectLst/>
                <a:latin typeface="Calibri" panose="020F0502020204030204" pitchFamily="34" charset="0"/>
                <a:cs typeface="Calibri" panose="020F0502020204030204" pitchFamily="34" charset="0"/>
              </a:rPr>
              <a:t>X</a:t>
            </a:r>
            <a:r>
              <a:rPr lang="it-IT" sz="4000" dirty="0">
                <a:solidFill>
                  <a:schemeClr val="tx1"/>
                </a:solidFill>
                <a:effectLst/>
                <a:latin typeface="Calibri" panose="020F0502020204030204" pitchFamily="34" charset="0"/>
                <a:cs typeface="Calibri" panose="020F0502020204030204" pitchFamily="34" charset="0"/>
              </a:rPr>
              <a:t>☐ ESO 4.8 Incentivare l'inclusione attiva, per promuovere le pari opportunità, la non discriminazione e la partecipazione attiva, e migliorare l'occupabilità, in particolare dei gruppi svantaggiati (FSE+)</a:t>
            </a:r>
          </a:p>
          <a:p>
            <a:pPr algn="just">
              <a:lnSpc>
                <a:spcPct val="115000"/>
              </a:lnSpc>
              <a:spcAft>
                <a:spcPts val="1000"/>
              </a:spcAft>
            </a:pPr>
            <a:r>
              <a:rPr lang="it-IT" sz="4000" dirty="0">
                <a:solidFill>
                  <a:schemeClr val="tx1"/>
                </a:solidFill>
                <a:effectLst/>
                <a:latin typeface="Calibri" panose="020F0502020204030204" pitchFamily="34" charset="0"/>
                <a:cs typeface="Calibri" panose="020F0502020204030204" pitchFamily="34" charset="0"/>
              </a:rPr>
              <a:t>X☐ ESO 4.11 Migliorare l'accesso paritario e tempestivo a servizi di qualità, sostenibili e a prezzi accessibili, compresi i servizi che promuovono l'accesso agli alloggi e all'assistenza incentrata sulla persona, anche in ambito sanitario; modernizzare i sistemi di protezione sociale, anche promuovendone l'accesso e prestando particolare attenzione ai minori e ai gruppi svantaggiati; migliorare l'accessibilità l'efficacia e la resilienza dei sistemi sanitari e dei servizi di assistenza di lunga durata, anche per le persone con disabilità (FSE+)</a:t>
            </a:r>
          </a:p>
          <a:p>
            <a:pPr algn="just">
              <a:lnSpc>
                <a:spcPct val="115000"/>
              </a:lnSpc>
              <a:spcAft>
                <a:spcPts val="1000"/>
              </a:spcAft>
            </a:pPr>
            <a:r>
              <a:rPr lang="it-IT" sz="4000" dirty="0">
                <a:solidFill>
                  <a:schemeClr val="tx1"/>
                </a:solidFill>
                <a:effectLst/>
                <a:latin typeface="Calibri" panose="020F0502020204030204" pitchFamily="34" charset="0"/>
                <a:cs typeface="Calibri" panose="020F0502020204030204" pitchFamily="34" charset="0"/>
              </a:rPr>
              <a:t> </a:t>
            </a:r>
          </a:p>
          <a:p>
            <a:pPr algn="just">
              <a:lnSpc>
                <a:spcPct val="115000"/>
              </a:lnSpc>
              <a:spcAft>
                <a:spcPts val="1000"/>
              </a:spcAft>
            </a:pPr>
            <a:r>
              <a:rPr lang="it-IT" sz="4000" dirty="0">
                <a:solidFill>
                  <a:schemeClr val="tx1"/>
                </a:solidFill>
                <a:effectLst/>
                <a:latin typeface="Calibri" panose="020F0502020204030204" pitchFamily="34" charset="0"/>
                <a:cs typeface="Calibri" panose="020F0502020204030204" pitchFamily="34" charset="0"/>
              </a:rPr>
              <a:t>Obiettivi Specifici Fondo Economico Sviluppo Regionale (FESR)</a:t>
            </a:r>
          </a:p>
          <a:p>
            <a:pPr algn="just">
              <a:lnSpc>
                <a:spcPct val="115000"/>
              </a:lnSpc>
              <a:spcAft>
                <a:spcPts val="1000"/>
              </a:spcAft>
            </a:pPr>
            <a:r>
              <a:rPr lang="it-IT" sz="4000" dirty="0">
                <a:solidFill>
                  <a:schemeClr val="tx1"/>
                </a:solidFill>
                <a:effectLst/>
                <a:latin typeface="Calibri" panose="020F0502020204030204" pitchFamily="34" charset="0"/>
                <a:cs typeface="Calibri" panose="020F0502020204030204" pitchFamily="34" charset="0"/>
              </a:rPr>
              <a:t>X☐ RSO 4.6 Rafforzare il ruolo della cultura e del turismo sostenibile nello sviluppo economico, nell'inclusione sociale e nell'innovazione sociale (FESR)</a:t>
            </a:r>
          </a:p>
          <a:p>
            <a:pPr algn="l">
              <a:lnSpc>
                <a:spcPct val="115000"/>
              </a:lnSpc>
              <a:spcAft>
                <a:spcPts val="1000"/>
              </a:spcAft>
            </a:pPr>
            <a:r>
              <a:rPr lang="it-IT" sz="4000" b="1" dirty="0">
                <a:solidFill>
                  <a:schemeClr val="tx1"/>
                </a:solidFill>
                <a:effectLst/>
                <a:latin typeface="Calibri" panose="020F0502020204030204" pitchFamily="34" charset="0"/>
                <a:cs typeface="Calibri" panose="020F0502020204030204" pitchFamily="34" charset="0"/>
              </a:rPr>
              <a:t>X</a:t>
            </a:r>
            <a:r>
              <a:rPr lang="it-IT" sz="4000" dirty="0">
                <a:solidFill>
                  <a:schemeClr val="tx1"/>
                </a:solidFill>
                <a:effectLst/>
                <a:latin typeface="Calibri" panose="020F0502020204030204" pitchFamily="34" charset="0"/>
                <a:cs typeface="Calibri" panose="020F0502020204030204" pitchFamily="34" charset="0"/>
              </a:rPr>
              <a:t>☐ RSO 4.3 Promuovere l'inclusione socioeconomica delle comunità emarginate, delle famiglie a basso reddito e dei gruppi svantaggiati, incluse le persone con bisogni speciali, mediante azioni integrate riguardanti alloggi e servizi sociali (FESR)</a:t>
            </a:r>
            <a:endParaRPr lang="it-IT" sz="1800" dirty="0">
              <a:solidFill>
                <a:schemeClr val="tx1"/>
              </a:solidFill>
              <a:effectLst/>
              <a:latin typeface="Calibri" panose="020F0502020204030204" pitchFamily="34" charset="0"/>
              <a:cs typeface="Calibri" panose="020F0502020204030204" pitchFamily="34" charset="0"/>
            </a:endParaRPr>
          </a:p>
        </p:txBody>
      </p:sp>
      <p:grpSp>
        <p:nvGrpSpPr>
          <p:cNvPr id="53" name="Growth5" descr="{&quot;Key&quot;:&quot;POWER_USER_SHAPE_ICON&quot;,&quot;Value&quot;:&quot;POWER_USER_SHAPE_ICON_STYLE_1&quot;}">
            <a:extLst>
              <a:ext uri="{FF2B5EF4-FFF2-40B4-BE49-F238E27FC236}">
                <a16:creationId xmlns:a16="http://schemas.microsoft.com/office/drawing/2014/main" id="{464F5F99-2AC7-4F8B-B829-90581F9FE670}"/>
              </a:ext>
            </a:extLst>
          </p:cNvPr>
          <p:cNvGrpSpPr>
            <a:grpSpLocks noChangeAspect="1"/>
          </p:cNvGrpSpPr>
          <p:nvPr/>
        </p:nvGrpSpPr>
        <p:grpSpPr>
          <a:xfrm>
            <a:off x="337609" y="1710376"/>
            <a:ext cx="294695" cy="266609"/>
            <a:chOff x="11190288" y="5575301"/>
            <a:chExt cx="638175" cy="642938"/>
          </a:xfrm>
          <a:solidFill>
            <a:schemeClr val="accent1"/>
          </a:solidFill>
        </p:grpSpPr>
        <p:sp>
          <p:nvSpPr>
            <p:cNvPr id="54" name="Freeform 280">
              <a:extLst>
                <a:ext uri="{FF2B5EF4-FFF2-40B4-BE49-F238E27FC236}">
                  <a16:creationId xmlns:a16="http://schemas.microsoft.com/office/drawing/2014/main" id="{07BF2E6B-C6D4-471D-A1A8-193D6DB1045A}"/>
                </a:ext>
              </a:extLst>
            </p:cNvPr>
            <p:cNvSpPr>
              <a:spLocks noEditPoints="1"/>
            </p:cNvSpPr>
            <p:nvPr/>
          </p:nvSpPr>
          <p:spPr bwMode="auto">
            <a:xfrm>
              <a:off x="11190288" y="5861051"/>
              <a:ext cx="638175" cy="357188"/>
            </a:xfrm>
            <a:custGeom>
              <a:avLst/>
              <a:gdLst>
                <a:gd name="T0" fmla="*/ 1021 w 1067"/>
                <a:gd name="T1" fmla="*/ 483 h 596"/>
                <a:gd name="T2" fmla="*/ 678 w 1067"/>
                <a:gd name="T3" fmla="*/ 353 h 596"/>
                <a:gd name="T4" fmla="*/ 901 w 1067"/>
                <a:gd name="T5" fmla="*/ 280 h 596"/>
                <a:gd name="T6" fmla="*/ 1034 w 1067"/>
                <a:gd name="T7" fmla="*/ 470 h 596"/>
                <a:gd name="T8" fmla="*/ 707 w 1067"/>
                <a:gd name="T9" fmla="*/ 563 h 596"/>
                <a:gd name="T10" fmla="*/ 349 w 1067"/>
                <a:gd name="T11" fmla="*/ 551 h 596"/>
                <a:gd name="T12" fmla="*/ 478 w 1067"/>
                <a:gd name="T13" fmla="*/ 360 h 596"/>
                <a:gd name="T14" fmla="*/ 719 w 1067"/>
                <a:gd name="T15" fmla="*/ 490 h 596"/>
                <a:gd name="T16" fmla="*/ 34 w 1067"/>
                <a:gd name="T17" fmla="*/ 470 h 596"/>
                <a:gd name="T18" fmla="*/ 166 w 1067"/>
                <a:gd name="T19" fmla="*/ 280 h 596"/>
                <a:gd name="T20" fmla="*/ 389 w 1067"/>
                <a:gd name="T21" fmla="*/ 353 h 596"/>
                <a:gd name="T22" fmla="*/ 46 w 1067"/>
                <a:gd name="T23" fmla="*/ 483 h 596"/>
                <a:gd name="T24" fmla="*/ 112 w 1067"/>
                <a:gd name="T25" fmla="*/ 140 h 596"/>
                <a:gd name="T26" fmla="*/ 325 w 1067"/>
                <a:gd name="T27" fmla="*/ 140 h 596"/>
                <a:gd name="T28" fmla="*/ 112 w 1067"/>
                <a:gd name="T29" fmla="*/ 140 h 596"/>
                <a:gd name="T30" fmla="*/ 534 w 1067"/>
                <a:gd name="T31" fmla="*/ 113 h 596"/>
                <a:gd name="T32" fmla="*/ 534 w 1067"/>
                <a:gd name="T33" fmla="*/ 327 h 596"/>
                <a:gd name="T34" fmla="*/ 742 w 1067"/>
                <a:gd name="T35" fmla="*/ 140 h 596"/>
                <a:gd name="T36" fmla="*/ 955 w 1067"/>
                <a:gd name="T37" fmla="*/ 140 h 596"/>
                <a:gd name="T38" fmla="*/ 742 w 1067"/>
                <a:gd name="T39" fmla="*/ 140 h 596"/>
                <a:gd name="T40" fmla="*/ 989 w 1067"/>
                <a:gd name="T41" fmla="*/ 140 h 596"/>
                <a:gd name="T42" fmla="*/ 708 w 1067"/>
                <a:gd name="T43" fmla="*/ 140 h 596"/>
                <a:gd name="T44" fmla="*/ 648 w 1067"/>
                <a:gd name="T45" fmla="*/ 338 h 596"/>
                <a:gd name="T46" fmla="*/ 674 w 1067"/>
                <a:gd name="T47" fmla="*/ 220 h 596"/>
                <a:gd name="T48" fmla="*/ 393 w 1067"/>
                <a:gd name="T49" fmla="*/ 220 h 596"/>
                <a:gd name="T50" fmla="*/ 419 w 1067"/>
                <a:gd name="T51" fmla="*/ 338 h 596"/>
                <a:gd name="T52" fmla="*/ 359 w 1067"/>
                <a:gd name="T53" fmla="*/ 140 h 596"/>
                <a:gd name="T54" fmla="*/ 78 w 1067"/>
                <a:gd name="T55" fmla="*/ 140 h 596"/>
                <a:gd name="T56" fmla="*/ 0 w 1067"/>
                <a:gd name="T57" fmla="*/ 412 h 596"/>
                <a:gd name="T58" fmla="*/ 46 w 1067"/>
                <a:gd name="T59" fmla="*/ 516 h 596"/>
                <a:gd name="T60" fmla="*/ 315 w 1067"/>
                <a:gd name="T61" fmla="*/ 551 h 596"/>
                <a:gd name="T62" fmla="*/ 707 w 1067"/>
                <a:gd name="T63" fmla="*/ 596 h 596"/>
                <a:gd name="T64" fmla="*/ 752 w 1067"/>
                <a:gd name="T65" fmla="*/ 516 h 596"/>
                <a:gd name="T66" fmla="*/ 1067 w 1067"/>
                <a:gd name="T67" fmla="*/ 470 h 596"/>
                <a:gd name="T68" fmla="*/ 935 w 1067"/>
                <a:gd name="T69" fmla="*/ 25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67" h="596">
                  <a:moveTo>
                    <a:pt x="1034" y="470"/>
                  </a:moveTo>
                  <a:cubicBezTo>
                    <a:pt x="1034" y="477"/>
                    <a:pt x="1028" y="483"/>
                    <a:pt x="1021" y="483"/>
                  </a:cubicBezTo>
                  <a:lnTo>
                    <a:pt x="752" y="483"/>
                  </a:lnTo>
                  <a:cubicBezTo>
                    <a:pt x="749" y="429"/>
                    <a:pt x="721" y="381"/>
                    <a:pt x="678" y="353"/>
                  </a:cubicBezTo>
                  <a:cubicBezTo>
                    <a:pt x="700" y="308"/>
                    <a:pt x="745" y="280"/>
                    <a:pt x="796" y="280"/>
                  </a:cubicBezTo>
                  <a:lnTo>
                    <a:pt x="901" y="280"/>
                  </a:lnTo>
                  <a:cubicBezTo>
                    <a:pt x="974" y="280"/>
                    <a:pt x="1034" y="339"/>
                    <a:pt x="1034" y="412"/>
                  </a:cubicBezTo>
                  <a:lnTo>
                    <a:pt x="1034" y="470"/>
                  </a:lnTo>
                  <a:close/>
                  <a:moveTo>
                    <a:pt x="719" y="551"/>
                  </a:moveTo>
                  <a:cubicBezTo>
                    <a:pt x="719" y="558"/>
                    <a:pt x="713" y="563"/>
                    <a:pt x="707" y="563"/>
                  </a:cubicBezTo>
                  <a:lnTo>
                    <a:pt x="361" y="563"/>
                  </a:lnTo>
                  <a:cubicBezTo>
                    <a:pt x="354" y="563"/>
                    <a:pt x="349" y="558"/>
                    <a:pt x="349" y="551"/>
                  </a:cubicBezTo>
                  <a:lnTo>
                    <a:pt x="349" y="490"/>
                  </a:lnTo>
                  <a:cubicBezTo>
                    <a:pt x="349" y="418"/>
                    <a:pt x="407" y="360"/>
                    <a:pt x="478" y="360"/>
                  </a:cubicBezTo>
                  <a:lnTo>
                    <a:pt x="589" y="360"/>
                  </a:lnTo>
                  <a:cubicBezTo>
                    <a:pt x="660" y="360"/>
                    <a:pt x="719" y="418"/>
                    <a:pt x="719" y="490"/>
                  </a:cubicBezTo>
                  <a:lnTo>
                    <a:pt x="719" y="551"/>
                  </a:lnTo>
                  <a:close/>
                  <a:moveTo>
                    <a:pt x="34" y="470"/>
                  </a:moveTo>
                  <a:lnTo>
                    <a:pt x="34" y="412"/>
                  </a:lnTo>
                  <a:cubicBezTo>
                    <a:pt x="34" y="339"/>
                    <a:pt x="93" y="280"/>
                    <a:pt x="166" y="280"/>
                  </a:cubicBezTo>
                  <a:lnTo>
                    <a:pt x="271" y="280"/>
                  </a:lnTo>
                  <a:cubicBezTo>
                    <a:pt x="322" y="280"/>
                    <a:pt x="367" y="308"/>
                    <a:pt x="389" y="353"/>
                  </a:cubicBezTo>
                  <a:cubicBezTo>
                    <a:pt x="347" y="381"/>
                    <a:pt x="318" y="429"/>
                    <a:pt x="316" y="483"/>
                  </a:cubicBezTo>
                  <a:lnTo>
                    <a:pt x="46" y="483"/>
                  </a:lnTo>
                  <a:cubicBezTo>
                    <a:pt x="39" y="483"/>
                    <a:pt x="34" y="477"/>
                    <a:pt x="34" y="470"/>
                  </a:cubicBezTo>
                  <a:close/>
                  <a:moveTo>
                    <a:pt x="112" y="140"/>
                  </a:moveTo>
                  <a:cubicBezTo>
                    <a:pt x="112" y="81"/>
                    <a:pt x="160" y="33"/>
                    <a:pt x="219" y="33"/>
                  </a:cubicBezTo>
                  <a:cubicBezTo>
                    <a:pt x="278" y="33"/>
                    <a:pt x="325" y="81"/>
                    <a:pt x="325" y="140"/>
                  </a:cubicBezTo>
                  <a:cubicBezTo>
                    <a:pt x="325" y="199"/>
                    <a:pt x="278" y="247"/>
                    <a:pt x="219" y="247"/>
                  </a:cubicBezTo>
                  <a:cubicBezTo>
                    <a:pt x="160" y="247"/>
                    <a:pt x="112" y="199"/>
                    <a:pt x="112" y="140"/>
                  </a:cubicBezTo>
                  <a:close/>
                  <a:moveTo>
                    <a:pt x="427" y="220"/>
                  </a:moveTo>
                  <a:cubicBezTo>
                    <a:pt x="427" y="161"/>
                    <a:pt x="475" y="113"/>
                    <a:pt x="534" y="113"/>
                  </a:cubicBezTo>
                  <a:cubicBezTo>
                    <a:pt x="592" y="113"/>
                    <a:pt x="640" y="161"/>
                    <a:pt x="640" y="220"/>
                  </a:cubicBezTo>
                  <a:cubicBezTo>
                    <a:pt x="640" y="279"/>
                    <a:pt x="592" y="327"/>
                    <a:pt x="534" y="327"/>
                  </a:cubicBezTo>
                  <a:cubicBezTo>
                    <a:pt x="475" y="327"/>
                    <a:pt x="427" y="279"/>
                    <a:pt x="427" y="220"/>
                  </a:cubicBezTo>
                  <a:close/>
                  <a:moveTo>
                    <a:pt x="742" y="140"/>
                  </a:moveTo>
                  <a:cubicBezTo>
                    <a:pt x="742" y="81"/>
                    <a:pt x="790" y="33"/>
                    <a:pt x="849" y="33"/>
                  </a:cubicBezTo>
                  <a:cubicBezTo>
                    <a:pt x="907" y="33"/>
                    <a:pt x="955" y="81"/>
                    <a:pt x="955" y="140"/>
                  </a:cubicBezTo>
                  <a:cubicBezTo>
                    <a:pt x="955" y="199"/>
                    <a:pt x="907" y="247"/>
                    <a:pt x="849" y="247"/>
                  </a:cubicBezTo>
                  <a:cubicBezTo>
                    <a:pt x="790" y="247"/>
                    <a:pt x="742" y="199"/>
                    <a:pt x="742" y="140"/>
                  </a:cubicBezTo>
                  <a:close/>
                  <a:moveTo>
                    <a:pt x="935" y="250"/>
                  </a:moveTo>
                  <a:cubicBezTo>
                    <a:pt x="968" y="224"/>
                    <a:pt x="989" y="184"/>
                    <a:pt x="989" y="140"/>
                  </a:cubicBezTo>
                  <a:cubicBezTo>
                    <a:pt x="989" y="62"/>
                    <a:pt x="926" y="0"/>
                    <a:pt x="849" y="0"/>
                  </a:cubicBezTo>
                  <a:cubicBezTo>
                    <a:pt x="771" y="0"/>
                    <a:pt x="708" y="62"/>
                    <a:pt x="708" y="140"/>
                  </a:cubicBezTo>
                  <a:cubicBezTo>
                    <a:pt x="708" y="184"/>
                    <a:pt x="730" y="224"/>
                    <a:pt x="762" y="250"/>
                  </a:cubicBezTo>
                  <a:cubicBezTo>
                    <a:pt x="713" y="260"/>
                    <a:pt x="671" y="292"/>
                    <a:pt x="648" y="338"/>
                  </a:cubicBezTo>
                  <a:cubicBezTo>
                    <a:pt x="639" y="334"/>
                    <a:pt x="630" y="332"/>
                    <a:pt x="620" y="330"/>
                  </a:cubicBezTo>
                  <a:cubicBezTo>
                    <a:pt x="653" y="304"/>
                    <a:pt x="674" y="264"/>
                    <a:pt x="674" y="220"/>
                  </a:cubicBezTo>
                  <a:cubicBezTo>
                    <a:pt x="674" y="143"/>
                    <a:pt x="611" y="80"/>
                    <a:pt x="534" y="80"/>
                  </a:cubicBezTo>
                  <a:cubicBezTo>
                    <a:pt x="456" y="80"/>
                    <a:pt x="393" y="143"/>
                    <a:pt x="393" y="220"/>
                  </a:cubicBezTo>
                  <a:cubicBezTo>
                    <a:pt x="393" y="264"/>
                    <a:pt x="414" y="304"/>
                    <a:pt x="447" y="330"/>
                  </a:cubicBezTo>
                  <a:cubicBezTo>
                    <a:pt x="437" y="332"/>
                    <a:pt x="428" y="334"/>
                    <a:pt x="419" y="338"/>
                  </a:cubicBezTo>
                  <a:cubicBezTo>
                    <a:pt x="396" y="292"/>
                    <a:pt x="354" y="260"/>
                    <a:pt x="305" y="250"/>
                  </a:cubicBezTo>
                  <a:cubicBezTo>
                    <a:pt x="338" y="224"/>
                    <a:pt x="359" y="184"/>
                    <a:pt x="359" y="140"/>
                  </a:cubicBezTo>
                  <a:cubicBezTo>
                    <a:pt x="359" y="62"/>
                    <a:pt x="296" y="0"/>
                    <a:pt x="219" y="0"/>
                  </a:cubicBezTo>
                  <a:cubicBezTo>
                    <a:pt x="141" y="0"/>
                    <a:pt x="78" y="62"/>
                    <a:pt x="78" y="140"/>
                  </a:cubicBezTo>
                  <a:cubicBezTo>
                    <a:pt x="78" y="184"/>
                    <a:pt x="100" y="224"/>
                    <a:pt x="132" y="250"/>
                  </a:cubicBezTo>
                  <a:cubicBezTo>
                    <a:pt x="57" y="266"/>
                    <a:pt x="0" y="332"/>
                    <a:pt x="0" y="412"/>
                  </a:cubicBezTo>
                  <a:lnTo>
                    <a:pt x="0" y="470"/>
                  </a:lnTo>
                  <a:cubicBezTo>
                    <a:pt x="0" y="496"/>
                    <a:pt x="21" y="516"/>
                    <a:pt x="46" y="516"/>
                  </a:cubicBezTo>
                  <a:lnTo>
                    <a:pt x="315" y="516"/>
                  </a:lnTo>
                  <a:lnTo>
                    <a:pt x="315" y="551"/>
                  </a:lnTo>
                  <a:cubicBezTo>
                    <a:pt x="315" y="576"/>
                    <a:pt x="336" y="596"/>
                    <a:pt x="361" y="596"/>
                  </a:cubicBezTo>
                  <a:lnTo>
                    <a:pt x="707" y="596"/>
                  </a:lnTo>
                  <a:cubicBezTo>
                    <a:pt x="732" y="596"/>
                    <a:pt x="752" y="576"/>
                    <a:pt x="752" y="551"/>
                  </a:cubicBezTo>
                  <a:lnTo>
                    <a:pt x="752" y="516"/>
                  </a:lnTo>
                  <a:lnTo>
                    <a:pt x="1021" y="516"/>
                  </a:lnTo>
                  <a:cubicBezTo>
                    <a:pt x="1046" y="516"/>
                    <a:pt x="1067" y="496"/>
                    <a:pt x="1067" y="470"/>
                  </a:cubicBezTo>
                  <a:lnTo>
                    <a:pt x="1067" y="412"/>
                  </a:lnTo>
                  <a:cubicBezTo>
                    <a:pt x="1067" y="332"/>
                    <a:pt x="1010" y="266"/>
                    <a:pt x="935" y="250"/>
                  </a:cubicBezTo>
                </a:path>
              </a:pathLst>
            </a:custGeom>
            <a:solidFill>
              <a:schemeClr val="bg1"/>
            </a:solidFill>
            <a:ln w="9525">
              <a:solidFill>
                <a:schemeClr val="bg1"/>
              </a:solid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sp>
          <p:nvSpPr>
            <p:cNvPr id="55" name="Freeform 281">
              <a:extLst>
                <a:ext uri="{FF2B5EF4-FFF2-40B4-BE49-F238E27FC236}">
                  <a16:creationId xmlns:a16="http://schemas.microsoft.com/office/drawing/2014/main" id="{085CD5C5-5386-4AFF-8407-C55C50C2EEFF}"/>
                </a:ext>
              </a:extLst>
            </p:cNvPr>
            <p:cNvSpPr>
              <a:spLocks/>
            </p:cNvSpPr>
            <p:nvPr/>
          </p:nvSpPr>
          <p:spPr bwMode="auto">
            <a:xfrm>
              <a:off x="11239500" y="5575301"/>
              <a:ext cx="538163" cy="282575"/>
            </a:xfrm>
            <a:custGeom>
              <a:avLst/>
              <a:gdLst>
                <a:gd name="T0" fmla="*/ 18 w 902"/>
                <a:gd name="T1" fmla="*/ 473 h 473"/>
                <a:gd name="T2" fmla="*/ 30 w 902"/>
                <a:gd name="T3" fmla="*/ 468 h 473"/>
                <a:gd name="T4" fmla="*/ 331 w 902"/>
                <a:gd name="T5" fmla="*/ 167 h 473"/>
                <a:gd name="T6" fmla="*/ 533 w 902"/>
                <a:gd name="T7" fmla="*/ 368 h 473"/>
                <a:gd name="T8" fmla="*/ 556 w 902"/>
                <a:gd name="T9" fmla="*/ 368 h 473"/>
                <a:gd name="T10" fmla="*/ 865 w 902"/>
                <a:gd name="T11" fmla="*/ 60 h 473"/>
                <a:gd name="T12" fmla="*/ 857 w 902"/>
                <a:gd name="T13" fmla="*/ 190 h 473"/>
                <a:gd name="T14" fmla="*/ 872 w 902"/>
                <a:gd name="T15" fmla="*/ 208 h 473"/>
                <a:gd name="T16" fmla="*/ 873 w 902"/>
                <a:gd name="T17" fmla="*/ 208 h 473"/>
                <a:gd name="T18" fmla="*/ 890 w 902"/>
                <a:gd name="T19" fmla="*/ 192 h 473"/>
                <a:gd name="T20" fmla="*/ 901 w 902"/>
                <a:gd name="T21" fmla="*/ 18 h 473"/>
                <a:gd name="T22" fmla="*/ 896 w 902"/>
                <a:gd name="T23" fmla="*/ 5 h 473"/>
                <a:gd name="T24" fmla="*/ 883 w 902"/>
                <a:gd name="T25" fmla="*/ 0 h 473"/>
                <a:gd name="T26" fmla="*/ 715 w 902"/>
                <a:gd name="T27" fmla="*/ 18 h 473"/>
                <a:gd name="T28" fmla="*/ 700 w 902"/>
                <a:gd name="T29" fmla="*/ 36 h 473"/>
                <a:gd name="T30" fmla="*/ 718 w 902"/>
                <a:gd name="T31" fmla="*/ 51 h 473"/>
                <a:gd name="T32" fmla="*/ 839 w 902"/>
                <a:gd name="T33" fmla="*/ 38 h 473"/>
                <a:gd name="T34" fmla="*/ 544 w 902"/>
                <a:gd name="T35" fmla="*/ 333 h 473"/>
                <a:gd name="T36" fmla="*/ 343 w 902"/>
                <a:gd name="T37" fmla="*/ 132 h 473"/>
                <a:gd name="T38" fmla="*/ 319 w 902"/>
                <a:gd name="T39" fmla="*/ 132 h 473"/>
                <a:gd name="T40" fmla="*/ 7 w 902"/>
                <a:gd name="T41" fmla="*/ 444 h 473"/>
                <a:gd name="T42" fmla="*/ 7 w 902"/>
                <a:gd name="T43" fmla="*/ 468 h 473"/>
                <a:gd name="T44" fmla="*/ 18 w 902"/>
                <a:gd name="T45"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2" h="473">
                  <a:moveTo>
                    <a:pt x="18" y="473"/>
                  </a:moveTo>
                  <a:cubicBezTo>
                    <a:pt x="23" y="473"/>
                    <a:pt x="27" y="471"/>
                    <a:pt x="30" y="468"/>
                  </a:cubicBezTo>
                  <a:lnTo>
                    <a:pt x="331" y="167"/>
                  </a:lnTo>
                  <a:lnTo>
                    <a:pt x="533" y="368"/>
                  </a:lnTo>
                  <a:cubicBezTo>
                    <a:pt x="539" y="375"/>
                    <a:pt x="550" y="375"/>
                    <a:pt x="556" y="368"/>
                  </a:cubicBezTo>
                  <a:lnTo>
                    <a:pt x="865" y="60"/>
                  </a:lnTo>
                  <a:lnTo>
                    <a:pt x="857" y="190"/>
                  </a:lnTo>
                  <a:cubicBezTo>
                    <a:pt x="856" y="199"/>
                    <a:pt x="863" y="207"/>
                    <a:pt x="872" y="208"/>
                  </a:cubicBezTo>
                  <a:cubicBezTo>
                    <a:pt x="873" y="208"/>
                    <a:pt x="873" y="208"/>
                    <a:pt x="873" y="208"/>
                  </a:cubicBezTo>
                  <a:cubicBezTo>
                    <a:pt x="882" y="208"/>
                    <a:pt x="889" y="201"/>
                    <a:pt x="890" y="192"/>
                  </a:cubicBezTo>
                  <a:lnTo>
                    <a:pt x="901" y="18"/>
                  </a:lnTo>
                  <a:cubicBezTo>
                    <a:pt x="902" y="13"/>
                    <a:pt x="900" y="8"/>
                    <a:pt x="896" y="5"/>
                  </a:cubicBezTo>
                  <a:cubicBezTo>
                    <a:pt x="893" y="1"/>
                    <a:pt x="888" y="0"/>
                    <a:pt x="883" y="0"/>
                  </a:cubicBezTo>
                  <a:lnTo>
                    <a:pt x="715" y="18"/>
                  </a:lnTo>
                  <a:cubicBezTo>
                    <a:pt x="706" y="19"/>
                    <a:pt x="699" y="27"/>
                    <a:pt x="700" y="36"/>
                  </a:cubicBezTo>
                  <a:cubicBezTo>
                    <a:pt x="701" y="45"/>
                    <a:pt x="709" y="52"/>
                    <a:pt x="718" y="51"/>
                  </a:cubicBezTo>
                  <a:lnTo>
                    <a:pt x="839" y="38"/>
                  </a:lnTo>
                  <a:lnTo>
                    <a:pt x="544" y="333"/>
                  </a:lnTo>
                  <a:lnTo>
                    <a:pt x="343" y="132"/>
                  </a:lnTo>
                  <a:cubicBezTo>
                    <a:pt x="336" y="125"/>
                    <a:pt x="326" y="125"/>
                    <a:pt x="319" y="132"/>
                  </a:cubicBezTo>
                  <a:lnTo>
                    <a:pt x="7" y="444"/>
                  </a:lnTo>
                  <a:cubicBezTo>
                    <a:pt x="0" y="451"/>
                    <a:pt x="0" y="461"/>
                    <a:pt x="7" y="468"/>
                  </a:cubicBezTo>
                  <a:cubicBezTo>
                    <a:pt x="10" y="471"/>
                    <a:pt x="14" y="473"/>
                    <a:pt x="18" y="473"/>
                  </a:cubicBezTo>
                  <a:close/>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grpSp>
    </p:spTree>
    <p:extLst>
      <p:ext uri="{BB962C8B-B14F-4D97-AF65-F5344CB8AC3E}">
        <p14:creationId xmlns:p14="http://schemas.microsoft.com/office/powerpoint/2010/main" val="302173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1E0D42A-6285-449F-8C20-44E8EBC3B4E3}"/>
              </a:ext>
            </a:extLst>
          </p:cNvPr>
          <p:cNvSpPr/>
          <p:nvPr/>
        </p:nvSpPr>
        <p:spPr>
          <a:xfrm>
            <a:off x="14287" y="4544083"/>
            <a:ext cx="9122086" cy="615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50"/>
          </a:p>
        </p:txBody>
      </p:sp>
      <p:sp>
        <p:nvSpPr>
          <p:cNvPr id="2" name="Title 1">
            <a:extLst>
              <a:ext uri="{FF2B5EF4-FFF2-40B4-BE49-F238E27FC236}">
                <a16:creationId xmlns:a16="http://schemas.microsoft.com/office/drawing/2014/main" id="{6F562F3C-1D33-409D-93A1-BEB8FE9C62B5}"/>
              </a:ext>
            </a:extLst>
          </p:cNvPr>
          <p:cNvSpPr>
            <a:spLocks noGrp="1"/>
          </p:cNvSpPr>
          <p:nvPr>
            <p:ph type="title"/>
          </p:nvPr>
        </p:nvSpPr>
        <p:spPr>
          <a:xfrm>
            <a:off x="457200" y="1131589"/>
            <a:ext cx="8229600" cy="845395"/>
          </a:xfrm>
        </p:spPr>
        <p:txBody>
          <a:bodyPr/>
          <a:lstStyle/>
          <a:p>
            <a:r>
              <a:rPr lang="it-IT" sz="2800" dirty="0"/>
              <a:t> Analisi del Contesto - Fabbisogno</a:t>
            </a:r>
          </a:p>
        </p:txBody>
      </p:sp>
      <p:sp>
        <p:nvSpPr>
          <p:cNvPr id="8" name="Rectangle 7">
            <a:extLst>
              <a:ext uri="{FF2B5EF4-FFF2-40B4-BE49-F238E27FC236}">
                <a16:creationId xmlns:a16="http://schemas.microsoft.com/office/drawing/2014/main" id="{1B486C14-2D86-4F1E-8174-60FDE1138E4E}"/>
              </a:ext>
            </a:extLst>
          </p:cNvPr>
          <p:cNvSpPr/>
          <p:nvPr/>
        </p:nvSpPr>
        <p:spPr>
          <a:xfrm>
            <a:off x="395536" y="2065745"/>
            <a:ext cx="8723002" cy="2478337"/>
          </a:xfrm>
          <a:prstGeom prst="rect">
            <a:avLst/>
          </a:prstGeom>
          <a:noFill/>
          <a:ln w="12700">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62500" lnSpcReduction="20000"/>
          </a:bodyPr>
          <a:lstStyle/>
          <a:p>
            <a:pPr algn="just">
              <a:lnSpc>
                <a:spcPct val="115000"/>
              </a:lnSpc>
              <a:spcAft>
                <a:spcPts val="1000"/>
              </a:spcAft>
            </a:pPr>
            <a:endParaRPr lang="it-IT"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it-IT"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Città di Catanzaro presenta i caratteri sociali tipici della realtà urbane del Mezzogiorno, con la presenza di indicatori economici negativi, con processi complessi di coesione sociale, ed esigenze di rigenerazione urbana e sociale del centro storico e dei quartieri degradati di periferia.</a:t>
            </a:r>
          </a:p>
          <a:p>
            <a:pPr algn="just">
              <a:lnSpc>
                <a:spcPct val="115000"/>
              </a:lnSpc>
              <a:spcAft>
                <a:spcPts val="1000"/>
              </a:spcAft>
            </a:pPr>
            <a:r>
              <a:rPr lang="it-IT"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A fronte di tale contesto, la Città ho sviluppato strategie di rigenerazione urbana e sociale, a partire dal recupero del centro storico e dalla ricucitura dei quartieri marginali di periferia, centrate sull’approccio dell’inclusione sociale attiva e del miglioramento dei servizi collettavi e delle condizioni </a:t>
            </a:r>
            <a:r>
              <a:rPr lang="it-IT" sz="1800">
                <a:solidFill>
                  <a:schemeClr val="tx1"/>
                </a:solidFill>
                <a:latin typeface="Calibri" panose="020F0502020204030204" pitchFamily="34" charset="0"/>
                <a:ea typeface="Calibri" panose="020F0502020204030204" pitchFamily="34" charset="0"/>
                <a:cs typeface="Times New Roman" panose="02020603050405020304" pitchFamily="18" charset="0"/>
              </a:rPr>
              <a:t>della infrastrutturazione </a:t>
            </a:r>
            <a:r>
              <a:rPr lang="it-IT"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sociale, e attraverso un quadro programmatico articolato tra risorse comunitarie, nazionali e locali, in cui i processi di inclusione sociale assumono centralità strategica nel progetto di sviluppo urbano orientato all’innovazione (</a:t>
            </a:r>
            <a:r>
              <a:rPr lang="it-IT" sz="18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smart</a:t>
            </a:r>
            <a:r>
              <a:rPr lang="it-IT" sz="1800" dirty="0">
                <a:solidFill>
                  <a:schemeClr val="tx1"/>
                </a:solidFill>
                <a:latin typeface="Calibri" panose="020F0502020204030204" pitchFamily="34" charset="0"/>
                <a:ea typeface="Calibri" panose="020F0502020204030204" pitchFamily="34" charset="0"/>
                <a:cs typeface="Times New Roman" panose="02020603050405020304" pitchFamily="18" charset="0"/>
              </a:rPr>
              <a:t> city, transizione ecologica e digitale, coesione sociale avanzata).</a:t>
            </a:r>
          </a:p>
          <a:p>
            <a:pPr algn="just">
              <a:lnSpc>
                <a:spcPct val="115000"/>
              </a:lnSpc>
              <a:spcAft>
                <a:spcPts val="1000"/>
              </a:spcAft>
            </a:pPr>
            <a:r>
              <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 fabbisogni sociali evidenziati confermano la necessità di una azione sistemica specifica sul tema dell’innovazione sociale e della sostenibilità degli interventi di inclusione sociale, che si intendono sostenere con il PN Metro Plus.</a:t>
            </a:r>
          </a:p>
          <a:p>
            <a:pPr algn="just">
              <a:lnSpc>
                <a:spcPct val="115000"/>
              </a:lnSpc>
              <a:spcAft>
                <a:spcPts val="1000"/>
              </a:spcAft>
            </a:pPr>
            <a:endParaRPr lang="it-IT" sz="18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it-IT"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it-IT"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53" name="Growth5" descr="{&quot;Key&quot;:&quot;POWER_USER_SHAPE_ICON&quot;,&quot;Value&quot;:&quot;POWER_USER_SHAPE_ICON_STYLE_1&quot;}">
            <a:extLst>
              <a:ext uri="{FF2B5EF4-FFF2-40B4-BE49-F238E27FC236}">
                <a16:creationId xmlns:a16="http://schemas.microsoft.com/office/drawing/2014/main" id="{464F5F99-2AC7-4F8B-B829-90581F9FE670}"/>
              </a:ext>
            </a:extLst>
          </p:cNvPr>
          <p:cNvGrpSpPr>
            <a:grpSpLocks noChangeAspect="1"/>
          </p:cNvGrpSpPr>
          <p:nvPr/>
        </p:nvGrpSpPr>
        <p:grpSpPr>
          <a:xfrm>
            <a:off x="337609" y="1710376"/>
            <a:ext cx="294695" cy="266609"/>
            <a:chOff x="11190288" y="5575301"/>
            <a:chExt cx="638175" cy="642938"/>
          </a:xfrm>
          <a:solidFill>
            <a:schemeClr val="accent1"/>
          </a:solidFill>
        </p:grpSpPr>
        <p:sp>
          <p:nvSpPr>
            <p:cNvPr id="54" name="Freeform 280">
              <a:extLst>
                <a:ext uri="{FF2B5EF4-FFF2-40B4-BE49-F238E27FC236}">
                  <a16:creationId xmlns:a16="http://schemas.microsoft.com/office/drawing/2014/main" id="{07BF2E6B-C6D4-471D-A1A8-193D6DB1045A}"/>
                </a:ext>
              </a:extLst>
            </p:cNvPr>
            <p:cNvSpPr>
              <a:spLocks noEditPoints="1"/>
            </p:cNvSpPr>
            <p:nvPr/>
          </p:nvSpPr>
          <p:spPr bwMode="auto">
            <a:xfrm>
              <a:off x="11190288" y="5861051"/>
              <a:ext cx="638175" cy="357188"/>
            </a:xfrm>
            <a:custGeom>
              <a:avLst/>
              <a:gdLst>
                <a:gd name="T0" fmla="*/ 1021 w 1067"/>
                <a:gd name="T1" fmla="*/ 483 h 596"/>
                <a:gd name="T2" fmla="*/ 678 w 1067"/>
                <a:gd name="T3" fmla="*/ 353 h 596"/>
                <a:gd name="T4" fmla="*/ 901 w 1067"/>
                <a:gd name="T5" fmla="*/ 280 h 596"/>
                <a:gd name="T6" fmla="*/ 1034 w 1067"/>
                <a:gd name="T7" fmla="*/ 470 h 596"/>
                <a:gd name="T8" fmla="*/ 707 w 1067"/>
                <a:gd name="T9" fmla="*/ 563 h 596"/>
                <a:gd name="T10" fmla="*/ 349 w 1067"/>
                <a:gd name="T11" fmla="*/ 551 h 596"/>
                <a:gd name="T12" fmla="*/ 478 w 1067"/>
                <a:gd name="T13" fmla="*/ 360 h 596"/>
                <a:gd name="T14" fmla="*/ 719 w 1067"/>
                <a:gd name="T15" fmla="*/ 490 h 596"/>
                <a:gd name="T16" fmla="*/ 34 w 1067"/>
                <a:gd name="T17" fmla="*/ 470 h 596"/>
                <a:gd name="T18" fmla="*/ 166 w 1067"/>
                <a:gd name="T19" fmla="*/ 280 h 596"/>
                <a:gd name="T20" fmla="*/ 389 w 1067"/>
                <a:gd name="T21" fmla="*/ 353 h 596"/>
                <a:gd name="T22" fmla="*/ 46 w 1067"/>
                <a:gd name="T23" fmla="*/ 483 h 596"/>
                <a:gd name="T24" fmla="*/ 112 w 1067"/>
                <a:gd name="T25" fmla="*/ 140 h 596"/>
                <a:gd name="T26" fmla="*/ 325 w 1067"/>
                <a:gd name="T27" fmla="*/ 140 h 596"/>
                <a:gd name="T28" fmla="*/ 112 w 1067"/>
                <a:gd name="T29" fmla="*/ 140 h 596"/>
                <a:gd name="T30" fmla="*/ 534 w 1067"/>
                <a:gd name="T31" fmla="*/ 113 h 596"/>
                <a:gd name="T32" fmla="*/ 534 w 1067"/>
                <a:gd name="T33" fmla="*/ 327 h 596"/>
                <a:gd name="T34" fmla="*/ 742 w 1067"/>
                <a:gd name="T35" fmla="*/ 140 h 596"/>
                <a:gd name="T36" fmla="*/ 955 w 1067"/>
                <a:gd name="T37" fmla="*/ 140 h 596"/>
                <a:gd name="T38" fmla="*/ 742 w 1067"/>
                <a:gd name="T39" fmla="*/ 140 h 596"/>
                <a:gd name="T40" fmla="*/ 989 w 1067"/>
                <a:gd name="T41" fmla="*/ 140 h 596"/>
                <a:gd name="T42" fmla="*/ 708 w 1067"/>
                <a:gd name="T43" fmla="*/ 140 h 596"/>
                <a:gd name="T44" fmla="*/ 648 w 1067"/>
                <a:gd name="T45" fmla="*/ 338 h 596"/>
                <a:gd name="T46" fmla="*/ 674 w 1067"/>
                <a:gd name="T47" fmla="*/ 220 h 596"/>
                <a:gd name="T48" fmla="*/ 393 w 1067"/>
                <a:gd name="T49" fmla="*/ 220 h 596"/>
                <a:gd name="T50" fmla="*/ 419 w 1067"/>
                <a:gd name="T51" fmla="*/ 338 h 596"/>
                <a:gd name="T52" fmla="*/ 359 w 1067"/>
                <a:gd name="T53" fmla="*/ 140 h 596"/>
                <a:gd name="T54" fmla="*/ 78 w 1067"/>
                <a:gd name="T55" fmla="*/ 140 h 596"/>
                <a:gd name="T56" fmla="*/ 0 w 1067"/>
                <a:gd name="T57" fmla="*/ 412 h 596"/>
                <a:gd name="T58" fmla="*/ 46 w 1067"/>
                <a:gd name="T59" fmla="*/ 516 h 596"/>
                <a:gd name="T60" fmla="*/ 315 w 1067"/>
                <a:gd name="T61" fmla="*/ 551 h 596"/>
                <a:gd name="T62" fmla="*/ 707 w 1067"/>
                <a:gd name="T63" fmla="*/ 596 h 596"/>
                <a:gd name="T64" fmla="*/ 752 w 1067"/>
                <a:gd name="T65" fmla="*/ 516 h 596"/>
                <a:gd name="T66" fmla="*/ 1067 w 1067"/>
                <a:gd name="T67" fmla="*/ 470 h 596"/>
                <a:gd name="T68" fmla="*/ 935 w 1067"/>
                <a:gd name="T69" fmla="*/ 25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67" h="596">
                  <a:moveTo>
                    <a:pt x="1034" y="470"/>
                  </a:moveTo>
                  <a:cubicBezTo>
                    <a:pt x="1034" y="477"/>
                    <a:pt x="1028" y="483"/>
                    <a:pt x="1021" y="483"/>
                  </a:cubicBezTo>
                  <a:lnTo>
                    <a:pt x="752" y="483"/>
                  </a:lnTo>
                  <a:cubicBezTo>
                    <a:pt x="749" y="429"/>
                    <a:pt x="721" y="381"/>
                    <a:pt x="678" y="353"/>
                  </a:cubicBezTo>
                  <a:cubicBezTo>
                    <a:pt x="700" y="308"/>
                    <a:pt x="745" y="280"/>
                    <a:pt x="796" y="280"/>
                  </a:cubicBezTo>
                  <a:lnTo>
                    <a:pt x="901" y="280"/>
                  </a:lnTo>
                  <a:cubicBezTo>
                    <a:pt x="974" y="280"/>
                    <a:pt x="1034" y="339"/>
                    <a:pt x="1034" y="412"/>
                  </a:cubicBezTo>
                  <a:lnTo>
                    <a:pt x="1034" y="470"/>
                  </a:lnTo>
                  <a:close/>
                  <a:moveTo>
                    <a:pt x="719" y="551"/>
                  </a:moveTo>
                  <a:cubicBezTo>
                    <a:pt x="719" y="558"/>
                    <a:pt x="713" y="563"/>
                    <a:pt x="707" y="563"/>
                  </a:cubicBezTo>
                  <a:lnTo>
                    <a:pt x="361" y="563"/>
                  </a:lnTo>
                  <a:cubicBezTo>
                    <a:pt x="354" y="563"/>
                    <a:pt x="349" y="558"/>
                    <a:pt x="349" y="551"/>
                  </a:cubicBezTo>
                  <a:lnTo>
                    <a:pt x="349" y="490"/>
                  </a:lnTo>
                  <a:cubicBezTo>
                    <a:pt x="349" y="418"/>
                    <a:pt x="407" y="360"/>
                    <a:pt x="478" y="360"/>
                  </a:cubicBezTo>
                  <a:lnTo>
                    <a:pt x="589" y="360"/>
                  </a:lnTo>
                  <a:cubicBezTo>
                    <a:pt x="660" y="360"/>
                    <a:pt x="719" y="418"/>
                    <a:pt x="719" y="490"/>
                  </a:cubicBezTo>
                  <a:lnTo>
                    <a:pt x="719" y="551"/>
                  </a:lnTo>
                  <a:close/>
                  <a:moveTo>
                    <a:pt x="34" y="470"/>
                  </a:moveTo>
                  <a:lnTo>
                    <a:pt x="34" y="412"/>
                  </a:lnTo>
                  <a:cubicBezTo>
                    <a:pt x="34" y="339"/>
                    <a:pt x="93" y="280"/>
                    <a:pt x="166" y="280"/>
                  </a:cubicBezTo>
                  <a:lnTo>
                    <a:pt x="271" y="280"/>
                  </a:lnTo>
                  <a:cubicBezTo>
                    <a:pt x="322" y="280"/>
                    <a:pt x="367" y="308"/>
                    <a:pt x="389" y="353"/>
                  </a:cubicBezTo>
                  <a:cubicBezTo>
                    <a:pt x="347" y="381"/>
                    <a:pt x="318" y="429"/>
                    <a:pt x="316" y="483"/>
                  </a:cubicBezTo>
                  <a:lnTo>
                    <a:pt x="46" y="483"/>
                  </a:lnTo>
                  <a:cubicBezTo>
                    <a:pt x="39" y="483"/>
                    <a:pt x="34" y="477"/>
                    <a:pt x="34" y="470"/>
                  </a:cubicBezTo>
                  <a:close/>
                  <a:moveTo>
                    <a:pt x="112" y="140"/>
                  </a:moveTo>
                  <a:cubicBezTo>
                    <a:pt x="112" y="81"/>
                    <a:pt x="160" y="33"/>
                    <a:pt x="219" y="33"/>
                  </a:cubicBezTo>
                  <a:cubicBezTo>
                    <a:pt x="278" y="33"/>
                    <a:pt x="325" y="81"/>
                    <a:pt x="325" y="140"/>
                  </a:cubicBezTo>
                  <a:cubicBezTo>
                    <a:pt x="325" y="199"/>
                    <a:pt x="278" y="247"/>
                    <a:pt x="219" y="247"/>
                  </a:cubicBezTo>
                  <a:cubicBezTo>
                    <a:pt x="160" y="247"/>
                    <a:pt x="112" y="199"/>
                    <a:pt x="112" y="140"/>
                  </a:cubicBezTo>
                  <a:close/>
                  <a:moveTo>
                    <a:pt x="427" y="220"/>
                  </a:moveTo>
                  <a:cubicBezTo>
                    <a:pt x="427" y="161"/>
                    <a:pt x="475" y="113"/>
                    <a:pt x="534" y="113"/>
                  </a:cubicBezTo>
                  <a:cubicBezTo>
                    <a:pt x="592" y="113"/>
                    <a:pt x="640" y="161"/>
                    <a:pt x="640" y="220"/>
                  </a:cubicBezTo>
                  <a:cubicBezTo>
                    <a:pt x="640" y="279"/>
                    <a:pt x="592" y="327"/>
                    <a:pt x="534" y="327"/>
                  </a:cubicBezTo>
                  <a:cubicBezTo>
                    <a:pt x="475" y="327"/>
                    <a:pt x="427" y="279"/>
                    <a:pt x="427" y="220"/>
                  </a:cubicBezTo>
                  <a:close/>
                  <a:moveTo>
                    <a:pt x="742" y="140"/>
                  </a:moveTo>
                  <a:cubicBezTo>
                    <a:pt x="742" y="81"/>
                    <a:pt x="790" y="33"/>
                    <a:pt x="849" y="33"/>
                  </a:cubicBezTo>
                  <a:cubicBezTo>
                    <a:pt x="907" y="33"/>
                    <a:pt x="955" y="81"/>
                    <a:pt x="955" y="140"/>
                  </a:cubicBezTo>
                  <a:cubicBezTo>
                    <a:pt x="955" y="199"/>
                    <a:pt x="907" y="247"/>
                    <a:pt x="849" y="247"/>
                  </a:cubicBezTo>
                  <a:cubicBezTo>
                    <a:pt x="790" y="247"/>
                    <a:pt x="742" y="199"/>
                    <a:pt x="742" y="140"/>
                  </a:cubicBezTo>
                  <a:close/>
                  <a:moveTo>
                    <a:pt x="935" y="250"/>
                  </a:moveTo>
                  <a:cubicBezTo>
                    <a:pt x="968" y="224"/>
                    <a:pt x="989" y="184"/>
                    <a:pt x="989" y="140"/>
                  </a:cubicBezTo>
                  <a:cubicBezTo>
                    <a:pt x="989" y="62"/>
                    <a:pt x="926" y="0"/>
                    <a:pt x="849" y="0"/>
                  </a:cubicBezTo>
                  <a:cubicBezTo>
                    <a:pt x="771" y="0"/>
                    <a:pt x="708" y="62"/>
                    <a:pt x="708" y="140"/>
                  </a:cubicBezTo>
                  <a:cubicBezTo>
                    <a:pt x="708" y="184"/>
                    <a:pt x="730" y="224"/>
                    <a:pt x="762" y="250"/>
                  </a:cubicBezTo>
                  <a:cubicBezTo>
                    <a:pt x="713" y="260"/>
                    <a:pt x="671" y="292"/>
                    <a:pt x="648" y="338"/>
                  </a:cubicBezTo>
                  <a:cubicBezTo>
                    <a:pt x="639" y="334"/>
                    <a:pt x="630" y="332"/>
                    <a:pt x="620" y="330"/>
                  </a:cubicBezTo>
                  <a:cubicBezTo>
                    <a:pt x="653" y="304"/>
                    <a:pt x="674" y="264"/>
                    <a:pt x="674" y="220"/>
                  </a:cubicBezTo>
                  <a:cubicBezTo>
                    <a:pt x="674" y="143"/>
                    <a:pt x="611" y="80"/>
                    <a:pt x="534" y="80"/>
                  </a:cubicBezTo>
                  <a:cubicBezTo>
                    <a:pt x="456" y="80"/>
                    <a:pt x="393" y="143"/>
                    <a:pt x="393" y="220"/>
                  </a:cubicBezTo>
                  <a:cubicBezTo>
                    <a:pt x="393" y="264"/>
                    <a:pt x="414" y="304"/>
                    <a:pt x="447" y="330"/>
                  </a:cubicBezTo>
                  <a:cubicBezTo>
                    <a:pt x="437" y="332"/>
                    <a:pt x="428" y="334"/>
                    <a:pt x="419" y="338"/>
                  </a:cubicBezTo>
                  <a:cubicBezTo>
                    <a:pt x="396" y="292"/>
                    <a:pt x="354" y="260"/>
                    <a:pt x="305" y="250"/>
                  </a:cubicBezTo>
                  <a:cubicBezTo>
                    <a:pt x="338" y="224"/>
                    <a:pt x="359" y="184"/>
                    <a:pt x="359" y="140"/>
                  </a:cubicBezTo>
                  <a:cubicBezTo>
                    <a:pt x="359" y="62"/>
                    <a:pt x="296" y="0"/>
                    <a:pt x="219" y="0"/>
                  </a:cubicBezTo>
                  <a:cubicBezTo>
                    <a:pt x="141" y="0"/>
                    <a:pt x="78" y="62"/>
                    <a:pt x="78" y="140"/>
                  </a:cubicBezTo>
                  <a:cubicBezTo>
                    <a:pt x="78" y="184"/>
                    <a:pt x="100" y="224"/>
                    <a:pt x="132" y="250"/>
                  </a:cubicBezTo>
                  <a:cubicBezTo>
                    <a:pt x="57" y="266"/>
                    <a:pt x="0" y="332"/>
                    <a:pt x="0" y="412"/>
                  </a:cubicBezTo>
                  <a:lnTo>
                    <a:pt x="0" y="470"/>
                  </a:lnTo>
                  <a:cubicBezTo>
                    <a:pt x="0" y="496"/>
                    <a:pt x="21" y="516"/>
                    <a:pt x="46" y="516"/>
                  </a:cubicBezTo>
                  <a:lnTo>
                    <a:pt x="315" y="516"/>
                  </a:lnTo>
                  <a:lnTo>
                    <a:pt x="315" y="551"/>
                  </a:lnTo>
                  <a:cubicBezTo>
                    <a:pt x="315" y="576"/>
                    <a:pt x="336" y="596"/>
                    <a:pt x="361" y="596"/>
                  </a:cubicBezTo>
                  <a:lnTo>
                    <a:pt x="707" y="596"/>
                  </a:lnTo>
                  <a:cubicBezTo>
                    <a:pt x="732" y="596"/>
                    <a:pt x="752" y="576"/>
                    <a:pt x="752" y="551"/>
                  </a:cubicBezTo>
                  <a:lnTo>
                    <a:pt x="752" y="516"/>
                  </a:lnTo>
                  <a:lnTo>
                    <a:pt x="1021" y="516"/>
                  </a:lnTo>
                  <a:cubicBezTo>
                    <a:pt x="1046" y="516"/>
                    <a:pt x="1067" y="496"/>
                    <a:pt x="1067" y="470"/>
                  </a:cubicBezTo>
                  <a:lnTo>
                    <a:pt x="1067" y="412"/>
                  </a:lnTo>
                  <a:cubicBezTo>
                    <a:pt x="1067" y="332"/>
                    <a:pt x="1010" y="266"/>
                    <a:pt x="935" y="250"/>
                  </a:cubicBezTo>
                </a:path>
              </a:pathLst>
            </a:custGeom>
            <a:solidFill>
              <a:schemeClr val="bg1"/>
            </a:solidFill>
            <a:ln w="9525">
              <a:solidFill>
                <a:schemeClr val="bg1"/>
              </a:solid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sp>
          <p:nvSpPr>
            <p:cNvPr id="55" name="Freeform 281">
              <a:extLst>
                <a:ext uri="{FF2B5EF4-FFF2-40B4-BE49-F238E27FC236}">
                  <a16:creationId xmlns:a16="http://schemas.microsoft.com/office/drawing/2014/main" id="{085CD5C5-5386-4AFF-8407-C55C50C2EEFF}"/>
                </a:ext>
              </a:extLst>
            </p:cNvPr>
            <p:cNvSpPr>
              <a:spLocks/>
            </p:cNvSpPr>
            <p:nvPr/>
          </p:nvSpPr>
          <p:spPr bwMode="auto">
            <a:xfrm>
              <a:off x="11239500" y="5575301"/>
              <a:ext cx="538163" cy="282575"/>
            </a:xfrm>
            <a:custGeom>
              <a:avLst/>
              <a:gdLst>
                <a:gd name="T0" fmla="*/ 18 w 902"/>
                <a:gd name="T1" fmla="*/ 473 h 473"/>
                <a:gd name="T2" fmla="*/ 30 w 902"/>
                <a:gd name="T3" fmla="*/ 468 h 473"/>
                <a:gd name="T4" fmla="*/ 331 w 902"/>
                <a:gd name="T5" fmla="*/ 167 h 473"/>
                <a:gd name="T6" fmla="*/ 533 w 902"/>
                <a:gd name="T7" fmla="*/ 368 h 473"/>
                <a:gd name="T8" fmla="*/ 556 w 902"/>
                <a:gd name="T9" fmla="*/ 368 h 473"/>
                <a:gd name="T10" fmla="*/ 865 w 902"/>
                <a:gd name="T11" fmla="*/ 60 h 473"/>
                <a:gd name="T12" fmla="*/ 857 w 902"/>
                <a:gd name="T13" fmla="*/ 190 h 473"/>
                <a:gd name="T14" fmla="*/ 872 w 902"/>
                <a:gd name="T15" fmla="*/ 208 h 473"/>
                <a:gd name="T16" fmla="*/ 873 w 902"/>
                <a:gd name="T17" fmla="*/ 208 h 473"/>
                <a:gd name="T18" fmla="*/ 890 w 902"/>
                <a:gd name="T19" fmla="*/ 192 h 473"/>
                <a:gd name="T20" fmla="*/ 901 w 902"/>
                <a:gd name="T21" fmla="*/ 18 h 473"/>
                <a:gd name="T22" fmla="*/ 896 w 902"/>
                <a:gd name="T23" fmla="*/ 5 h 473"/>
                <a:gd name="T24" fmla="*/ 883 w 902"/>
                <a:gd name="T25" fmla="*/ 0 h 473"/>
                <a:gd name="T26" fmla="*/ 715 w 902"/>
                <a:gd name="T27" fmla="*/ 18 h 473"/>
                <a:gd name="T28" fmla="*/ 700 w 902"/>
                <a:gd name="T29" fmla="*/ 36 h 473"/>
                <a:gd name="T30" fmla="*/ 718 w 902"/>
                <a:gd name="T31" fmla="*/ 51 h 473"/>
                <a:gd name="T32" fmla="*/ 839 w 902"/>
                <a:gd name="T33" fmla="*/ 38 h 473"/>
                <a:gd name="T34" fmla="*/ 544 w 902"/>
                <a:gd name="T35" fmla="*/ 333 h 473"/>
                <a:gd name="T36" fmla="*/ 343 w 902"/>
                <a:gd name="T37" fmla="*/ 132 h 473"/>
                <a:gd name="T38" fmla="*/ 319 w 902"/>
                <a:gd name="T39" fmla="*/ 132 h 473"/>
                <a:gd name="T40" fmla="*/ 7 w 902"/>
                <a:gd name="T41" fmla="*/ 444 h 473"/>
                <a:gd name="T42" fmla="*/ 7 w 902"/>
                <a:gd name="T43" fmla="*/ 468 h 473"/>
                <a:gd name="T44" fmla="*/ 18 w 902"/>
                <a:gd name="T45"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2" h="473">
                  <a:moveTo>
                    <a:pt x="18" y="473"/>
                  </a:moveTo>
                  <a:cubicBezTo>
                    <a:pt x="23" y="473"/>
                    <a:pt x="27" y="471"/>
                    <a:pt x="30" y="468"/>
                  </a:cubicBezTo>
                  <a:lnTo>
                    <a:pt x="331" y="167"/>
                  </a:lnTo>
                  <a:lnTo>
                    <a:pt x="533" y="368"/>
                  </a:lnTo>
                  <a:cubicBezTo>
                    <a:pt x="539" y="375"/>
                    <a:pt x="550" y="375"/>
                    <a:pt x="556" y="368"/>
                  </a:cubicBezTo>
                  <a:lnTo>
                    <a:pt x="865" y="60"/>
                  </a:lnTo>
                  <a:lnTo>
                    <a:pt x="857" y="190"/>
                  </a:lnTo>
                  <a:cubicBezTo>
                    <a:pt x="856" y="199"/>
                    <a:pt x="863" y="207"/>
                    <a:pt x="872" y="208"/>
                  </a:cubicBezTo>
                  <a:cubicBezTo>
                    <a:pt x="873" y="208"/>
                    <a:pt x="873" y="208"/>
                    <a:pt x="873" y="208"/>
                  </a:cubicBezTo>
                  <a:cubicBezTo>
                    <a:pt x="882" y="208"/>
                    <a:pt x="889" y="201"/>
                    <a:pt x="890" y="192"/>
                  </a:cubicBezTo>
                  <a:lnTo>
                    <a:pt x="901" y="18"/>
                  </a:lnTo>
                  <a:cubicBezTo>
                    <a:pt x="902" y="13"/>
                    <a:pt x="900" y="8"/>
                    <a:pt x="896" y="5"/>
                  </a:cubicBezTo>
                  <a:cubicBezTo>
                    <a:pt x="893" y="1"/>
                    <a:pt x="888" y="0"/>
                    <a:pt x="883" y="0"/>
                  </a:cubicBezTo>
                  <a:lnTo>
                    <a:pt x="715" y="18"/>
                  </a:lnTo>
                  <a:cubicBezTo>
                    <a:pt x="706" y="19"/>
                    <a:pt x="699" y="27"/>
                    <a:pt x="700" y="36"/>
                  </a:cubicBezTo>
                  <a:cubicBezTo>
                    <a:pt x="701" y="45"/>
                    <a:pt x="709" y="52"/>
                    <a:pt x="718" y="51"/>
                  </a:cubicBezTo>
                  <a:lnTo>
                    <a:pt x="839" y="38"/>
                  </a:lnTo>
                  <a:lnTo>
                    <a:pt x="544" y="333"/>
                  </a:lnTo>
                  <a:lnTo>
                    <a:pt x="343" y="132"/>
                  </a:lnTo>
                  <a:cubicBezTo>
                    <a:pt x="336" y="125"/>
                    <a:pt x="326" y="125"/>
                    <a:pt x="319" y="132"/>
                  </a:cubicBezTo>
                  <a:lnTo>
                    <a:pt x="7" y="444"/>
                  </a:lnTo>
                  <a:cubicBezTo>
                    <a:pt x="0" y="451"/>
                    <a:pt x="0" y="461"/>
                    <a:pt x="7" y="468"/>
                  </a:cubicBezTo>
                  <a:cubicBezTo>
                    <a:pt x="10" y="471"/>
                    <a:pt x="14" y="473"/>
                    <a:pt x="18" y="473"/>
                  </a:cubicBezTo>
                  <a:close/>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grpSp>
    </p:spTree>
    <p:extLst>
      <p:ext uri="{BB962C8B-B14F-4D97-AF65-F5344CB8AC3E}">
        <p14:creationId xmlns:p14="http://schemas.microsoft.com/office/powerpoint/2010/main" val="1786483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1E0D42A-6285-449F-8C20-44E8EBC3B4E3}"/>
              </a:ext>
            </a:extLst>
          </p:cNvPr>
          <p:cNvSpPr/>
          <p:nvPr/>
        </p:nvSpPr>
        <p:spPr>
          <a:xfrm>
            <a:off x="14287" y="4544083"/>
            <a:ext cx="9122086" cy="615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50"/>
          </a:p>
        </p:txBody>
      </p:sp>
      <p:sp>
        <p:nvSpPr>
          <p:cNvPr id="2" name="Title 1">
            <a:extLst>
              <a:ext uri="{FF2B5EF4-FFF2-40B4-BE49-F238E27FC236}">
                <a16:creationId xmlns:a16="http://schemas.microsoft.com/office/drawing/2014/main" id="{6F562F3C-1D33-409D-93A1-BEB8FE9C62B5}"/>
              </a:ext>
            </a:extLst>
          </p:cNvPr>
          <p:cNvSpPr>
            <a:spLocks noGrp="1"/>
          </p:cNvSpPr>
          <p:nvPr>
            <p:ph type="title"/>
          </p:nvPr>
        </p:nvSpPr>
        <p:spPr>
          <a:xfrm>
            <a:off x="457200" y="1131590"/>
            <a:ext cx="8229600" cy="934154"/>
          </a:xfrm>
        </p:spPr>
        <p:txBody>
          <a:bodyPr/>
          <a:lstStyle/>
          <a:p>
            <a:r>
              <a:rPr lang="it-IT" sz="2800" dirty="0"/>
              <a:t>Risorse</a:t>
            </a:r>
            <a:br>
              <a:rPr lang="it-IT" sz="2800" dirty="0"/>
            </a:br>
            <a:r>
              <a:rPr lang="it-IT" sz="2800" dirty="0"/>
              <a:t>Complementarietà/sinergia con altre progettualità e fonti di finanziamento </a:t>
            </a:r>
          </a:p>
        </p:txBody>
      </p:sp>
      <p:sp>
        <p:nvSpPr>
          <p:cNvPr id="8" name="Rectangle 7">
            <a:extLst>
              <a:ext uri="{FF2B5EF4-FFF2-40B4-BE49-F238E27FC236}">
                <a16:creationId xmlns:a16="http://schemas.microsoft.com/office/drawing/2014/main" id="{1B486C14-2D86-4F1E-8174-60FDE1138E4E}"/>
              </a:ext>
            </a:extLst>
          </p:cNvPr>
          <p:cNvSpPr/>
          <p:nvPr/>
        </p:nvSpPr>
        <p:spPr>
          <a:xfrm>
            <a:off x="395536" y="2253653"/>
            <a:ext cx="8723002" cy="2478337"/>
          </a:xfrm>
          <a:prstGeom prst="rect">
            <a:avLst/>
          </a:prstGeom>
          <a:noFill/>
          <a:ln w="12700">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lnSpcReduction="10000"/>
          </a:bodyPr>
          <a:lstStyle/>
          <a:p>
            <a:pPr algn="just"/>
            <a:r>
              <a:rPr lang="it-IT" sz="1800" b="1" dirty="0">
                <a:solidFill>
                  <a:schemeClr val="tx2"/>
                </a:solidFill>
                <a:latin typeface="Calibri" panose="020F0502020204030204" pitchFamily="34" charset="0"/>
                <a:cs typeface="Calibri" panose="020F0502020204030204" pitchFamily="34" charset="0"/>
              </a:rPr>
              <a:t>Risorse: </a:t>
            </a:r>
          </a:p>
          <a:p>
            <a:pPr algn="just"/>
            <a:r>
              <a:rPr lang="it-IT" sz="1800" dirty="0">
                <a:solidFill>
                  <a:schemeClr val="tx1"/>
                </a:solidFill>
                <a:latin typeface="Calibri" panose="020F0502020204030204" pitchFamily="34" charset="0"/>
                <a:cs typeface="Calibri" panose="020F0502020204030204" pitchFamily="34" charset="0"/>
              </a:rPr>
              <a:t>FSE +FESR: euro 7.515.800,00</a:t>
            </a:r>
          </a:p>
          <a:p>
            <a:pPr algn="just"/>
            <a:r>
              <a:rPr lang="it-IT" sz="1800" dirty="0">
                <a:solidFill>
                  <a:schemeClr val="tx1"/>
                </a:solidFill>
                <a:latin typeface="Calibri" panose="020F0502020204030204" pitchFamily="34" charset="0"/>
                <a:cs typeface="Calibri" panose="020F0502020204030204" pitchFamily="34" charset="0"/>
              </a:rPr>
              <a:t>Di cui:</a:t>
            </a:r>
          </a:p>
          <a:p>
            <a:pPr algn="just"/>
            <a:r>
              <a:rPr lang="it-IT" sz="1800" dirty="0">
                <a:solidFill>
                  <a:schemeClr val="tx1"/>
                </a:solidFill>
                <a:latin typeface="Calibri" panose="020F0502020204030204" pitchFamily="34" charset="0"/>
                <a:cs typeface="Calibri" panose="020F0502020204030204" pitchFamily="34" charset="0"/>
              </a:rPr>
              <a:t>FSER euro 2.236.232,00 e FSE euro 5.279.568,00.</a:t>
            </a:r>
          </a:p>
          <a:p>
            <a:pPr algn="just"/>
            <a:endParaRPr lang="it-IT" sz="1800" b="1" dirty="0">
              <a:solidFill>
                <a:schemeClr val="tx2"/>
              </a:solidFill>
              <a:latin typeface="Calibri" panose="020F0502020204030204" pitchFamily="34" charset="0"/>
              <a:cs typeface="Calibri" panose="020F0502020204030204" pitchFamily="34" charset="0"/>
            </a:endParaRPr>
          </a:p>
          <a:p>
            <a:pPr algn="just"/>
            <a:r>
              <a:rPr lang="it-IT" sz="1800" b="1" dirty="0">
                <a:solidFill>
                  <a:schemeClr val="tx2"/>
                </a:solidFill>
                <a:latin typeface="Calibri" panose="020F0502020204030204" pitchFamily="34" charset="0"/>
                <a:cs typeface="Calibri" panose="020F0502020204030204" pitchFamily="34" charset="0"/>
              </a:rPr>
              <a:t>Complementarietà/Sinergia:</a:t>
            </a:r>
          </a:p>
          <a:p>
            <a:pPr algn="just"/>
            <a:r>
              <a:rPr lang="it-IT" sz="13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Il Progetto sul PN Metro Plus è integrato con il complesso delle iniziative pianificate dal Comune di Catanzaro sulla programmazione dei fondi strutturali comunitari 2021/2027 (POR Calabria e PN nazionali), sul PNRR, sui Progetti diretti dell’Unione Europea (</a:t>
            </a:r>
            <a:r>
              <a:rPr lang="it-IT" sz="13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Interreg</a:t>
            </a:r>
            <a:r>
              <a:rPr lang="it-IT" sz="13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ICC, e altri), e sui finanziamenti nazionali e regionali sulle politiche sociali.</a:t>
            </a:r>
          </a:p>
          <a:p>
            <a:pPr algn="just"/>
            <a:r>
              <a:rPr lang="it-IT" sz="13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chemeClr val="tx2"/>
              </a:solidFill>
              <a:latin typeface="Calibri" panose="020F0502020204030204" pitchFamily="34" charset="0"/>
              <a:cs typeface="Calibri" panose="020F0502020204030204" pitchFamily="34" charset="0"/>
            </a:endParaRPr>
          </a:p>
        </p:txBody>
      </p:sp>
      <p:grpSp>
        <p:nvGrpSpPr>
          <p:cNvPr id="53" name="Growth5" descr="{&quot;Key&quot;:&quot;POWER_USER_SHAPE_ICON&quot;,&quot;Value&quot;:&quot;POWER_USER_SHAPE_ICON_STYLE_1&quot;}">
            <a:extLst>
              <a:ext uri="{FF2B5EF4-FFF2-40B4-BE49-F238E27FC236}">
                <a16:creationId xmlns:a16="http://schemas.microsoft.com/office/drawing/2014/main" id="{464F5F99-2AC7-4F8B-B829-90581F9FE670}"/>
              </a:ext>
            </a:extLst>
          </p:cNvPr>
          <p:cNvGrpSpPr>
            <a:grpSpLocks noChangeAspect="1"/>
          </p:cNvGrpSpPr>
          <p:nvPr/>
        </p:nvGrpSpPr>
        <p:grpSpPr>
          <a:xfrm>
            <a:off x="337609" y="1710376"/>
            <a:ext cx="294695" cy="266609"/>
            <a:chOff x="11190288" y="5575301"/>
            <a:chExt cx="638175" cy="642938"/>
          </a:xfrm>
          <a:solidFill>
            <a:schemeClr val="accent1"/>
          </a:solidFill>
        </p:grpSpPr>
        <p:sp>
          <p:nvSpPr>
            <p:cNvPr id="54" name="Freeform 280">
              <a:extLst>
                <a:ext uri="{FF2B5EF4-FFF2-40B4-BE49-F238E27FC236}">
                  <a16:creationId xmlns:a16="http://schemas.microsoft.com/office/drawing/2014/main" id="{07BF2E6B-C6D4-471D-A1A8-193D6DB1045A}"/>
                </a:ext>
              </a:extLst>
            </p:cNvPr>
            <p:cNvSpPr>
              <a:spLocks noEditPoints="1"/>
            </p:cNvSpPr>
            <p:nvPr/>
          </p:nvSpPr>
          <p:spPr bwMode="auto">
            <a:xfrm>
              <a:off x="11190288" y="5861051"/>
              <a:ext cx="638175" cy="357188"/>
            </a:xfrm>
            <a:custGeom>
              <a:avLst/>
              <a:gdLst>
                <a:gd name="T0" fmla="*/ 1021 w 1067"/>
                <a:gd name="T1" fmla="*/ 483 h 596"/>
                <a:gd name="T2" fmla="*/ 678 w 1067"/>
                <a:gd name="T3" fmla="*/ 353 h 596"/>
                <a:gd name="T4" fmla="*/ 901 w 1067"/>
                <a:gd name="T5" fmla="*/ 280 h 596"/>
                <a:gd name="T6" fmla="*/ 1034 w 1067"/>
                <a:gd name="T7" fmla="*/ 470 h 596"/>
                <a:gd name="T8" fmla="*/ 707 w 1067"/>
                <a:gd name="T9" fmla="*/ 563 h 596"/>
                <a:gd name="T10" fmla="*/ 349 w 1067"/>
                <a:gd name="T11" fmla="*/ 551 h 596"/>
                <a:gd name="T12" fmla="*/ 478 w 1067"/>
                <a:gd name="T13" fmla="*/ 360 h 596"/>
                <a:gd name="T14" fmla="*/ 719 w 1067"/>
                <a:gd name="T15" fmla="*/ 490 h 596"/>
                <a:gd name="T16" fmla="*/ 34 w 1067"/>
                <a:gd name="T17" fmla="*/ 470 h 596"/>
                <a:gd name="T18" fmla="*/ 166 w 1067"/>
                <a:gd name="T19" fmla="*/ 280 h 596"/>
                <a:gd name="T20" fmla="*/ 389 w 1067"/>
                <a:gd name="T21" fmla="*/ 353 h 596"/>
                <a:gd name="T22" fmla="*/ 46 w 1067"/>
                <a:gd name="T23" fmla="*/ 483 h 596"/>
                <a:gd name="T24" fmla="*/ 112 w 1067"/>
                <a:gd name="T25" fmla="*/ 140 h 596"/>
                <a:gd name="T26" fmla="*/ 325 w 1067"/>
                <a:gd name="T27" fmla="*/ 140 h 596"/>
                <a:gd name="T28" fmla="*/ 112 w 1067"/>
                <a:gd name="T29" fmla="*/ 140 h 596"/>
                <a:gd name="T30" fmla="*/ 534 w 1067"/>
                <a:gd name="T31" fmla="*/ 113 h 596"/>
                <a:gd name="T32" fmla="*/ 534 w 1067"/>
                <a:gd name="T33" fmla="*/ 327 h 596"/>
                <a:gd name="T34" fmla="*/ 742 w 1067"/>
                <a:gd name="T35" fmla="*/ 140 h 596"/>
                <a:gd name="T36" fmla="*/ 955 w 1067"/>
                <a:gd name="T37" fmla="*/ 140 h 596"/>
                <a:gd name="T38" fmla="*/ 742 w 1067"/>
                <a:gd name="T39" fmla="*/ 140 h 596"/>
                <a:gd name="T40" fmla="*/ 989 w 1067"/>
                <a:gd name="T41" fmla="*/ 140 h 596"/>
                <a:gd name="T42" fmla="*/ 708 w 1067"/>
                <a:gd name="T43" fmla="*/ 140 h 596"/>
                <a:gd name="T44" fmla="*/ 648 w 1067"/>
                <a:gd name="T45" fmla="*/ 338 h 596"/>
                <a:gd name="T46" fmla="*/ 674 w 1067"/>
                <a:gd name="T47" fmla="*/ 220 h 596"/>
                <a:gd name="T48" fmla="*/ 393 w 1067"/>
                <a:gd name="T49" fmla="*/ 220 h 596"/>
                <a:gd name="T50" fmla="*/ 419 w 1067"/>
                <a:gd name="T51" fmla="*/ 338 h 596"/>
                <a:gd name="T52" fmla="*/ 359 w 1067"/>
                <a:gd name="T53" fmla="*/ 140 h 596"/>
                <a:gd name="T54" fmla="*/ 78 w 1067"/>
                <a:gd name="T55" fmla="*/ 140 h 596"/>
                <a:gd name="T56" fmla="*/ 0 w 1067"/>
                <a:gd name="T57" fmla="*/ 412 h 596"/>
                <a:gd name="T58" fmla="*/ 46 w 1067"/>
                <a:gd name="T59" fmla="*/ 516 h 596"/>
                <a:gd name="T60" fmla="*/ 315 w 1067"/>
                <a:gd name="T61" fmla="*/ 551 h 596"/>
                <a:gd name="T62" fmla="*/ 707 w 1067"/>
                <a:gd name="T63" fmla="*/ 596 h 596"/>
                <a:gd name="T64" fmla="*/ 752 w 1067"/>
                <a:gd name="T65" fmla="*/ 516 h 596"/>
                <a:gd name="T66" fmla="*/ 1067 w 1067"/>
                <a:gd name="T67" fmla="*/ 470 h 596"/>
                <a:gd name="T68" fmla="*/ 935 w 1067"/>
                <a:gd name="T69" fmla="*/ 25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67" h="596">
                  <a:moveTo>
                    <a:pt x="1034" y="470"/>
                  </a:moveTo>
                  <a:cubicBezTo>
                    <a:pt x="1034" y="477"/>
                    <a:pt x="1028" y="483"/>
                    <a:pt x="1021" y="483"/>
                  </a:cubicBezTo>
                  <a:lnTo>
                    <a:pt x="752" y="483"/>
                  </a:lnTo>
                  <a:cubicBezTo>
                    <a:pt x="749" y="429"/>
                    <a:pt x="721" y="381"/>
                    <a:pt x="678" y="353"/>
                  </a:cubicBezTo>
                  <a:cubicBezTo>
                    <a:pt x="700" y="308"/>
                    <a:pt x="745" y="280"/>
                    <a:pt x="796" y="280"/>
                  </a:cubicBezTo>
                  <a:lnTo>
                    <a:pt x="901" y="280"/>
                  </a:lnTo>
                  <a:cubicBezTo>
                    <a:pt x="974" y="280"/>
                    <a:pt x="1034" y="339"/>
                    <a:pt x="1034" y="412"/>
                  </a:cubicBezTo>
                  <a:lnTo>
                    <a:pt x="1034" y="470"/>
                  </a:lnTo>
                  <a:close/>
                  <a:moveTo>
                    <a:pt x="719" y="551"/>
                  </a:moveTo>
                  <a:cubicBezTo>
                    <a:pt x="719" y="558"/>
                    <a:pt x="713" y="563"/>
                    <a:pt x="707" y="563"/>
                  </a:cubicBezTo>
                  <a:lnTo>
                    <a:pt x="361" y="563"/>
                  </a:lnTo>
                  <a:cubicBezTo>
                    <a:pt x="354" y="563"/>
                    <a:pt x="349" y="558"/>
                    <a:pt x="349" y="551"/>
                  </a:cubicBezTo>
                  <a:lnTo>
                    <a:pt x="349" y="490"/>
                  </a:lnTo>
                  <a:cubicBezTo>
                    <a:pt x="349" y="418"/>
                    <a:pt x="407" y="360"/>
                    <a:pt x="478" y="360"/>
                  </a:cubicBezTo>
                  <a:lnTo>
                    <a:pt x="589" y="360"/>
                  </a:lnTo>
                  <a:cubicBezTo>
                    <a:pt x="660" y="360"/>
                    <a:pt x="719" y="418"/>
                    <a:pt x="719" y="490"/>
                  </a:cubicBezTo>
                  <a:lnTo>
                    <a:pt x="719" y="551"/>
                  </a:lnTo>
                  <a:close/>
                  <a:moveTo>
                    <a:pt x="34" y="470"/>
                  </a:moveTo>
                  <a:lnTo>
                    <a:pt x="34" y="412"/>
                  </a:lnTo>
                  <a:cubicBezTo>
                    <a:pt x="34" y="339"/>
                    <a:pt x="93" y="280"/>
                    <a:pt x="166" y="280"/>
                  </a:cubicBezTo>
                  <a:lnTo>
                    <a:pt x="271" y="280"/>
                  </a:lnTo>
                  <a:cubicBezTo>
                    <a:pt x="322" y="280"/>
                    <a:pt x="367" y="308"/>
                    <a:pt x="389" y="353"/>
                  </a:cubicBezTo>
                  <a:cubicBezTo>
                    <a:pt x="347" y="381"/>
                    <a:pt x="318" y="429"/>
                    <a:pt x="316" y="483"/>
                  </a:cubicBezTo>
                  <a:lnTo>
                    <a:pt x="46" y="483"/>
                  </a:lnTo>
                  <a:cubicBezTo>
                    <a:pt x="39" y="483"/>
                    <a:pt x="34" y="477"/>
                    <a:pt x="34" y="470"/>
                  </a:cubicBezTo>
                  <a:close/>
                  <a:moveTo>
                    <a:pt x="112" y="140"/>
                  </a:moveTo>
                  <a:cubicBezTo>
                    <a:pt x="112" y="81"/>
                    <a:pt x="160" y="33"/>
                    <a:pt x="219" y="33"/>
                  </a:cubicBezTo>
                  <a:cubicBezTo>
                    <a:pt x="278" y="33"/>
                    <a:pt x="325" y="81"/>
                    <a:pt x="325" y="140"/>
                  </a:cubicBezTo>
                  <a:cubicBezTo>
                    <a:pt x="325" y="199"/>
                    <a:pt x="278" y="247"/>
                    <a:pt x="219" y="247"/>
                  </a:cubicBezTo>
                  <a:cubicBezTo>
                    <a:pt x="160" y="247"/>
                    <a:pt x="112" y="199"/>
                    <a:pt x="112" y="140"/>
                  </a:cubicBezTo>
                  <a:close/>
                  <a:moveTo>
                    <a:pt x="427" y="220"/>
                  </a:moveTo>
                  <a:cubicBezTo>
                    <a:pt x="427" y="161"/>
                    <a:pt x="475" y="113"/>
                    <a:pt x="534" y="113"/>
                  </a:cubicBezTo>
                  <a:cubicBezTo>
                    <a:pt x="592" y="113"/>
                    <a:pt x="640" y="161"/>
                    <a:pt x="640" y="220"/>
                  </a:cubicBezTo>
                  <a:cubicBezTo>
                    <a:pt x="640" y="279"/>
                    <a:pt x="592" y="327"/>
                    <a:pt x="534" y="327"/>
                  </a:cubicBezTo>
                  <a:cubicBezTo>
                    <a:pt x="475" y="327"/>
                    <a:pt x="427" y="279"/>
                    <a:pt x="427" y="220"/>
                  </a:cubicBezTo>
                  <a:close/>
                  <a:moveTo>
                    <a:pt x="742" y="140"/>
                  </a:moveTo>
                  <a:cubicBezTo>
                    <a:pt x="742" y="81"/>
                    <a:pt x="790" y="33"/>
                    <a:pt x="849" y="33"/>
                  </a:cubicBezTo>
                  <a:cubicBezTo>
                    <a:pt x="907" y="33"/>
                    <a:pt x="955" y="81"/>
                    <a:pt x="955" y="140"/>
                  </a:cubicBezTo>
                  <a:cubicBezTo>
                    <a:pt x="955" y="199"/>
                    <a:pt x="907" y="247"/>
                    <a:pt x="849" y="247"/>
                  </a:cubicBezTo>
                  <a:cubicBezTo>
                    <a:pt x="790" y="247"/>
                    <a:pt x="742" y="199"/>
                    <a:pt x="742" y="140"/>
                  </a:cubicBezTo>
                  <a:close/>
                  <a:moveTo>
                    <a:pt x="935" y="250"/>
                  </a:moveTo>
                  <a:cubicBezTo>
                    <a:pt x="968" y="224"/>
                    <a:pt x="989" y="184"/>
                    <a:pt x="989" y="140"/>
                  </a:cubicBezTo>
                  <a:cubicBezTo>
                    <a:pt x="989" y="62"/>
                    <a:pt x="926" y="0"/>
                    <a:pt x="849" y="0"/>
                  </a:cubicBezTo>
                  <a:cubicBezTo>
                    <a:pt x="771" y="0"/>
                    <a:pt x="708" y="62"/>
                    <a:pt x="708" y="140"/>
                  </a:cubicBezTo>
                  <a:cubicBezTo>
                    <a:pt x="708" y="184"/>
                    <a:pt x="730" y="224"/>
                    <a:pt x="762" y="250"/>
                  </a:cubicBezTo>
                  <a:cubicBezTo>
                    <a:pt x="713" y="260"/>
                    <a:pt x="671" y="292"/>
                    <a:pt x="648" y="338"/>
                  </a:cubicBezTo>
                  <a:cubicBezTo>
                    <a:pt x="639" y="334"/>
                    <a:pt x="630" y="332"/>
                    <a:pt x="620" y="330"/>
                  </a:cubicBezTo>
                  <a:cubicBezTo>
                    <a:pt x="653" y="304"/>
                    <a:pt x="674" y="264"/>
                    <a:pt x="674" y="220"/>
                  </a:cubicBezTo>
                  <a:cubicBezTo>
                    <a:pt x="674" y="143"/>
                    <a:pt x="611" y="80"/>
                    <a:pt x="534" y="80"/>
                  </a:cubicBezTo>
                  <a:cubicBezTo>
                    <a:pt x="456" y="80"/>
                    <a:pt x="393" y="143"/>
                    <a:pt x="393" y="220"/>
                  </a:cubicBezTo>
                  <a:cubicBezTo>
                    <a:pt x="393" y="264"/>
                    <a:pt x="414" y="304"/>
                    <a:pt x="447" y="330"/>
                  </a:cubicBezTo>
                  <a:cubicBezTo>
                    <a:pt x="437" y="332"/>
                    <a:pt x="428" y="334"/>
                    <a:pt x="419" y="338"/>
                  </a:cubicBezTo>
                  <a:cubicBezTo>
                    <a:pt x="396" y="292"/>
                    <a:pt x="354" y="260"/>
                    <a:pt x="305" y="250"/>
                  </a:cubicBezTo>
                  <a:cubicBezTo>
                    <a:pt x="338" y="224"/>
                    <a:pt x="359" y="184"/>
                    <a:pt x="359" y="140"/>
                  </a:cubicBezTo>
                  <a:cubicBezTo>
                    <a:pt x="359" y="62"/>
                    <a:pt x="296" y="0"/>
                    <a:pt x="219" y="0"/>
                  </a:cubicBezTo>
                  <a:cubicBezTo>
                    <a:pt x="141" y="0"/>
                    <a:pt x="78" y="62"/>
                    <a:pt x="78" y="140"/>
                  </a:cubicBezTo>
                  <a:cubicBezTo>
                    <a:pt x="78" y="184"/>
                    <a:pt x="100" y="224"/>
                    <a:pt x="132" y="250"/>
                  </a:cubicBezTo>
                  <a:cubicBezTo>
                    <a:pt x="57" y="266"/>
                    <a:pt x="0" y="332"/>
                    <a:pt x="0" y="412"/>
                  </a:cubicBezTo>
                  <a:lnTo>
                    <a:pt x="0" y="470"/>
                  </a:lnTo>
                  <a:cubicBezTo>
                    <a:pt x="0" y="496"/>
                    <a:pt x="21" y="516"/>
                    <a:pt x="46" y="516"/>
                  </a:cubicBezTo>
                  <a:lnTo>
                    <a:pt x="315" y="516"/>
                  </a:lnTo>
                  <a:lnTo>
                    <a:pt x="315" y="551"/>
                  </a:lnTo>
                  <a:cubicBezTo>
                    <a:pt x="315" y="576"/>
                    <a:pt x="336" y="596"/>
                    <a:pt x="361" y="596"/>
                  </a:cubicBezTo>
                  <a:lnTo>
                    <a:pt x="707" y="596"/>
                  </a:lnTo>
                  <a:cubicBezTo>
                    <a:pt x="732" y="596"/>
                    <a:pt x="752" y="576"/>
                    <a:pt x="752" y="551"/>
                  </a:cubicBezTo>
                  <a:lnTo>
                    <a:pt x="752" y="516"/>
                  </a:lnTo>
                  <a:lnTo>
                    <a:pt x="1021" y="516"/>
                  </a:lnTo>
                  <a:cubicBezTo>
                    <a:pt x="1046" y="516"/>
                    <a:pt x="1067" y="496"/>
                    <a:pt x="1067" y="470"/>
                  </a:cubicBezTo>
                  <a:lnTo>
                    <a:pt x="1067" y="412"/>
                  </a:lnTo>
                  <a:cubicBezTo>
                    <a:pt x="1067" y="332"/>
                    <a:pt x="1010" y="266"/>
                    <a:pt x="935" y="250"/>
                  </a:cubicBezTo>
                </a:path>
              </a:pathLst>
            </a:custGeom>
            <a:solidFill>
              <a:schemeClr val="bg1"/>
            </a:solidFill>
            <a:ln w="9525">
              <a:solidFill>
                <a:schemeClr val="bg1"/>
              </a:solid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sp>
          <p:nvSpPr>
            <p:cNvPr id="55" name="Freeform 281">
              <a:extLst>
                <a:ext uri="{FF2B5EF4-FFF2-40B4-BE49-F238E27FC236}">
                  <a16:creationId xmlns:a16="http://schemas.microsoft.com/office/drawing/2014/main" id="{085CD5C5-5386-4AFF-8407-C55C50C2EEFF}"/>
                </a:ext>
              </a:extLst>
            </p:cNvPr>
            <p:cNvSpPr>
              <a:spLocks/>
            </p:cNvSpPr>
            <p:nvPr/>
          </p:nvSpPr>
          <p:spPr bwMode="auto">
            <a:xfrm>
              <a:off x="11239500" y="5575301"/>
              <a:ext cx="538163" cy="282575"/>
            </a:xfrm>
            <a:custGeom>
              <a:avLst/>
              <a:gdLst>
                <a:gd name="T0" fmla="*/ 18 w 902"/>
                <a:gd name="T1" fmla="*/ 473 h 473"/>
                <a:gd name="T2" fmla="*/ 30 w 902"/>
                <a:gd name="T3" fmla="*/ 468 h 473"/>
                <a:gd name="T4" fmla="*/ 331 w 902"/>
                <a:gd name="T5" fmla="*/ 167 h 473"/>
                <a:gd name="T6" fmla="*/ 533 w 902"/>
                <a:gd name="T7" fmla="*/ 368 h 473"/>
                <a:gd name="T8" fmla="*/ 556 w 902"/>
                <a:gd name="T9" fmla="*/ 368 h 473"/>
                <a:gd name="T10" fmla="*/ 865 w 902"/>
                <a:gd name="T11" fmla="*/ 60 h 473"/>
                <a:gd name="T12" fmla="*/ 857 w 902"/>
                <a:gd name="T13" fmla="*/ 190 h 473"/>
                <a:gd name="T14" fmla="*/ 872 w 902"/>
                <a:gd name="T15" fmla="*/ 208 h 473"/>
                <a:gd name="T16" fmla="*/ 873 w 902"/>
                <a:gd name="T17" fmla="*/ 208 h 473"/>
                <a:gd name="T18" fmla="*/ 890 w 902"/>
                <a:gd name="T19" fmla="*/ 192 h 473"/>
                <a:gd name="T20" fmla="*/ 901 w 902"/>
                <a:gd name="T21" fmla="*/ 18 h 473"/>
                <a:gd name="T22" fmla="*/ 896 w 902"/>
                <a:gd name="T23" fmla="*/ 5 h 473"/>
                <a:gd name="T24" fmla="*/ 883 w 902"/>
                <a:gd name="T25" fmla="*/ 0 h 473"/>
                <a:gd name="T26" fmla="*/ 715 w 902"/>
                <a:gd name="T27" fmla="*/ 18 h 473"/>
                <a:gd name="T28" fmla="*/ 700 w 902"/>
                <a:gd name="T29" fmla="*/ 36 h 473"/>
                <a:gd name="T30" fmla="*/ 718 w 902"/>
                <a:gd name="T31" fmla="*/ 51 h 473"/>
                <a:gd name="T32" fmla="*/ 839 w 902"/>
                <a:gd name="T33" fmla="*/ 38 h 473"/>
                <a:gd name="T34" fmla="*/ 544 w 902"/>
                <a:gd name="T35" fmla="*/ 333 h 473"/>
                <a:gd name="T36" fmla="*/ 343 w 902"/>
                <a:gd name="T37" fmla="*/ 132 h 473"/>
                <a:gd name="T38" fmla="*/ 319 w 902"/>
                <a:gd name="T39" fmla="*/ 132 h 473"/>
                <a:gd name="T40" fmla="*/ 7 w 902"/>
                <a:gd name="T41" fmla="*/ 444 h 473"/>
                <a:gd name="T42" fmla="*/ 7 w 902"/>
                <a:gd name="T43" fmla="*/ 468 h 473"/>
                <a:gd name="T44" fmla="*/ 18 w 902"/>
                <a:gd name="T45"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2" h="473">
                  <a:moveTo>
                    <a:pt x="18" y="473"/>
                  </a:moveTo>
                  <a:cubicBezTo>
                    <a:pt x="23" y="473"/>
                    <a:pt x="27" y="471"/>
                    <a:pt x="30" y="468"/>
                  </a:cubicBezTo>
                  <a:lnTo>
                    <a:pt x="331" y="167"/>
                  </a:lnTo>
                  <a:lnTo>
                    <a:pt x="533" y="368"/>
                  </a:lnTo>
                  <a:cubicBezTo>
                    <a:pt x="539" y="375"/>
                    <a:pt x="550" y="375"/>
                    <a:pt x="556" y="368"/>
                  </a:cubicBezTo>
                  <a:lnTo>
                    <a:pt x="865" y="60"/>
                  </a:lnTo>
                  <a:lnTo>
                    <a:pt x="857" y="190"/>
                  </a:lnTo>
                  <a:cubicBezTo>
                    <a:pt x="856" y="199"/>
                    <a:pt x="863" y="207"/>
                    <a:pt x="872" y="208"/>
                  </a:cubicBezTo>
                  <a:cubicBezTo>
                    <a:pt x="873" y="208"/>
                    <a:pt x="873" y="208"/>
                    <a:pt x="873" y="208"/>
                  </a:cubicBezTo>
                  <a:cubicBezTo>
                    <a:pt x="882" y="208"/>
                    <a:pt x="889" y="201"/>
                    <a:pt x="890" y="192"/>
                  </a:cubicBezTo>
                  <a:lnTo>
                    <a:pt x="901" y="18"/>
                  </a:lnTo>
                  <a:cubicBezTo>
                    <a:pt x="902" y="13"/>
                    <a:pt x="900" y="8"/>
                    <a:pt x="896" y="5"/>
                  </a:cubicBezTo>
                  <a:cubicBezTo>
                    <a:pt x="893" y="1"/>
                    <a:pt x="888" y="0"/>
                    <a:pt x="883" y="0"/>
                  </a:cubicBezTo>
                  <a:lnTo>
                    <a:pt x="715" y="18"/>
                  </a:lnTo>
                  <a:cubicBezTo>
                    <a:pt x="706" y="19"/>
                    <a:pt x="699" y="27"/>
                    <a:pt x="700" y="36"/>
                  </a:cubicBezTo>
                  <a:cubicBezTo>
                    <a:pt x="701" y="45"/>
                    <a:pt x="709" y="52"/>
                    <a:pt x="718" y="51"/>
                  </a:cubicBezTo>
                  <a:lnTo>
                    <a:pt x="839" y="38"/>
                  </a:lnTo>
                  <a:lnTo>
                    <a:pt x="544" y="333"/>
                  </a:lnTo>
                  <a:lnTo>
                    <a:pt x="343" y="132"/>
                  </a:lnTo>
                  <a:cubicBezTo>
                    <a:pt x="336" y="125"/>
                    <a:pt x="326" y="125"/>
                    <a:pt x="319" y="132"/>
                  </a:cubicBezTo>
                  <a:lnTo>
                    <a:pt x="7" y="444"/>
                  </a:lnTo>
                  <a:cubicBezTo>
                    <a:pt x="0" y="451"/>
                    <a:pt x="0" y="461"/>
                    <a:pt x="7" y="468"/>
                  </a:cubicBezTo>
                  <a:cubicBezTo>
                    <a:pt x="10" y="471"/>
                    <a:pt x="14" y="473"/>
                    <a:pt x="18" y="473"/>
                  </a:cubicBezTo>
                  <a:close/>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grpSp>
    </p:spTree>
    <p:extLst>
      <p:ext uri="{BB962C8B-B14F-4D97-AF65-F5344CB8AC3E}">
        <p14:creationId xmlns:p14="http://schemas.microsoft.com/office/powerpoint/2010/main" val="88335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1E0D42A-6285-449F-8C20-44E8EBC3B4E3}"/>
              </a:ext>
            </a:extLst>
          </p:cNvPr>
          <p:cNvSpPr/>
          <p:nvPr/>
        </p:nvSpPr>
        <p:spPr>
          <a:xfrm>
            <a:off x="14287" y="4544083"/>
            <a:ext cx="9122086" cy="6150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50"/>
          </a:p>
        </p:txBody>
      </p:sp>
      <p:sp>
        <p:nvSpPr>
          <p:cNvPr id="2" name="Title 1">
            <a:extLst>
              <a:ext uri="{FF2B5EF4-FFF2-40B4-BE49-F238E27FC236}">
                <a16:creationId xmlns:a16="http://schemas.microsoft.com/office/drawing/2014/main" id="{6F562F3C-1D33-409D-93A1-BEB8FE9C62B5}"/>
              </a:ext>
            </a:extLst>
          </p:cNvPr>
          <p:cNvSpPr>
            <a:spLocks noGrp="1"/>
          </p:cNvSpPr>
          <p:nvPr>
            <p:ph type="title"/>
          </p:nvPr>
        </p:nvSpPr>
        <p:spPr>
          <a:xfrm>
            <a:off x="457200" y="1203598"/>
            <a:ext cx="8229600" cy="745797"/>
          </a:xfrm>
        </p:spPr>
        <p:txBody>
          <a:bodyPr/>
          <a:lstStyle/>
          <a:p>
            <a:r>
              <a:rPr lang="it-IT" sz="2800" dirty="0">
                <a:effectLst/>
                <a:latin typeface="Calibri" panose="020F0502020204030204" pitchFamily="34" charset="0"/>
                <a:ea typeface="Calibri" panose="020F0502020204030204" pitchFamily="34" charset="0"/>
                <a:cs typeface="Calibri" panose="020F0502020204030204" pitchFamily="34" charset="0"/>
              </a:rPr>
              <a:t>Contenuti progettuali e attività da realizzare evidenziando gli aspetti aggiuntivi e innovativi. 1</a:t>
            </a:r>
            <a:endParaRPr lang="it-IT" sz="2800" dirty="0"/>
          </a:p>
        </p:txBody>
      </p:sp>
      <p:sp>
        <p:nvSpPr>
          <p:cNvPr id="8" name="Rectangle 7">
            <a:extLst>
              <a:ext uri="{FF2B5EF4-FFF2-40B4-BE49-F238E27FC236}">
                <a16:creationId xmlns:a16="http://schemas.microsoft.com/office/drawing/2014/main" id="{1B486C14-2D86-4F1E-8174-60FDE1138E4E}"/>
              </a:ext>
            </a:extLst>
          </p:cNvPr>
          <p:cNvSpPr/>
          <p:nvPr/>
        </p:nvSpPr>
        <p:spPr>
          <a:xfrm>
            <a:off x="395536" y="2065745"/>
            <a:ext cx="8723002" cy="2478337"/>
          </a:xfrm>
          <a:prstGeom prst="rect">
            <a:avLst/>
          </a:prstGeom>
          <a:noFill/>
          <a:ln w="12700">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32500" lnSpcReduction="20000"/>
          </a:bodyPr>
          <a:lstStyle/>
          <a:p>
            <a:endParaRPr lang="it-IT" sz="1200" i="1" dirty="0">
              <a:solidFill>
                <a:schemeClr val="tx1"/>
              </a:solidFill>
              <a:latin typeface="Calibri" panose="020F0502020204030204" pitchFamily="34" charset="0"/>
            </a:endParaRPr>
          </a:p>
          <a:p>
            <a:pPr algn="ctr"/>
            <a:r>
              <a:rPr lang="it-IT" sz="3400" b="1" i="1" dirty="0">
                <a:solidFill>
                  <a:schemeClr val="tx1"/>
                </a:solidFill>
                <a:latin typeface="Calibri" panose="020F0502020204030204" pitchFamily="34" charset="0"/>
                <a:cs typeface="Calibri" panose="020F0502020204030204" pitchFamily="34" charset="0"/>
              </a:rPr>
              <a:t>PROGETTO «INNOVAZIONE E SOSTENIBILITA’ PER L’INCLUSIONE SOCIALE A CATANZARO»</a:t>
            </a:r>
          </a:p>
          <a:p>
            <a:pPr algn="ctr"/>
            <a:endParaRPr lang="it-IT" sz="3400" b="1" i="1" dirty="0">
              <a:solidFill>
                <a:schemeClr val="tx1"/>
              </a:solidFill>
              <a:latin typeface="Calibri" panose="020F0502020204030204" pitchFamily="34" charset="0"/>
              <a:cs typeface="Calibri" panose="020F0502020204030204" pitchFamily="34" charset="0"/>
            </a:endParaRPr>
          </a:p>
          <a:p>
            <a:r>
              <a:rPr lang="it-IT" sz="3400" dirty="0">
                <a:solidFill>
                  <a:schemeClr val="tx1"/>
                </a:solidFill>
                <a:latin typeface="Calibri" panose="020F0502020204030204" pitchFamily="34" charset="0"/>
                <a:cs typeface="Calibri" panose="020F0502020204030204" pitchFamily="34" charset="0"/>
              </a:rPr>
              <a:t>Il Progetto prevede un mix di interventi di infrastrutturazione sociale e azioni di inclusione sociale caratterizzate dai termini della sostenibilità e dell’innovazione sociale, che assume elementi programmatici aggiuntivi e innovativi rispetto al contesto territoriale di riferimento. </a:t>
            </a:r>
          </a:p>
          <a:p>
            <a:endParaRPr lang="it-IT" sz="3400" dirty="0">
              <a:solidFill>
                <a:schemeClr val="tx1"/>
              </a:solidFill>
              <a:latin typeface="Calibri" panose="020F0502020204030204" pitchFamily="34" charset="0"/>
              <a:cs typeface="Calibri" panose="020F0502020204030204" pitchFamily="34" charset="0"/>
            </a:endParaRPr>
          </a:p>
          <a:p>
            <a:r>
              <a:rPr lang="it-IT" sz="3400" dirty="0">
                <a:solidFill>
                  <a:schemeClr val="tx1"/>
                </a:solidFill>
                <a:latin typeface="Calibri" panose="020F0502020204030204" pitchFamily="34" charset="0"/>
                <a:cs typeface="Calibri" panose="020F0502020204030204" pitchFamily="34" charset="0"/>
              </a:rPr>
              <a:t>L’ipotesi progettuale tiene conto delle iniziative già assunte dal Comune di Catanzaro negli ambiti prioritari di programmazione del PN:</a:t>
            </a:r>
          </a:p>
          <a:p>
            <a:pPr marL="171450" indent="-171450">
              <a:buFontTx/>
              <a:buChar char="-"/>
            </a:pPr>
            <a:r>
              <a:rPr lang="it-IT" sz="3400" dirty="0">
                <a:solidFill>
                  <a:schemeClr val="tx1"/>
                </a:solidFill>
                <a:latin typeface="Calibri" panose="020F0502020204030204" pitchFamily="34" charset="0"/>
                <a:cs typeface="Calibri" panose="020F0502020204030204" pitchFamily="34" charset="0"/>
              </a:rPr>
              <a:t>Interventi di Agenda Urbana sulla riqualificazione di immobili pubblici finalizzati a progetti di inclusione sociale di Organismi non-profit;</a:t>
            </a:r>
          </a:p>
          <a:p>
            <a:pPr marL="171450" indent="-171450">
              <a:buFontTx/>
              <a:buChar char="-"/>
            </a:pPr>
            <a:r>
              <a:rPr lang="it-IT" sz="3400" dirty="0">
                <a:solidFill>
                  <a:schemeClr val="tx1"/>
                </a:solidFill>
                <a:latin typeface="Calibri" panose="020F0502020204030204" pitchFamily="34" charset="0"/>
                <a:cs typeface="Calibri" panose="020F0502020204030204" pitchFamily="34" charset="0"/>
              </a:rPr>
              <a:t>Interventi di rigenerazione urbana e sociale sull’area a rischio di devianza di Viale Isonzo abitata da comunità Rom;</a:t>
            </a:r>
          </a:p>
          <a:p>
            <a:pPr marL="171450" indent="-171450">
              <a:buFontTx/>
              <a:buChar char="-"/>
            </a:pPr>
            <a:r>
              <a:rPr lang="it-IT" sz="3400" dirty="0">
                <a:solidFill>
                  <a:schemeClr val="tx1"/>
                </a:solidFill>
                <a:latin typeface="Calibri" panose="020F0502020204030204" pitchFamily="34" charset="0"/>
                <a:cs typeface="Calibri" panose="020F0502020204030204" pitchFamily="34" charset="0"/>
              </a:rPr>
              <a:t>Esperienze sperimentali sull’innovazione sociale già avviate con il FSE di Agenda Urbana e con il Fondo FIS sull’innovazione sociale del DFP;</a:t>
            </a:r>
          </a:p>
          <a:p>
            <a:pPr marL="171450" indent="-171450">
              <a:buFontTx/>
              <a:buChar char="-"/>
            </a:pPr>
            <a:r>
              <a:rPr lang="it-IT" sz="3400" dirty="0">
                <a:solidFill>
                  <a:schemeClr val="tx1"/>
                </a:solidFill>
                <a:latin typeface="Calibri" panose="020F0502020204030204" pitchFamily="34" charset="0"/>
                <a:cs typeface="Calibri" panose="020F0502020204030204" pitchFamily="34" charset="0"/>
              </a:rPr>
              <a:t>Interventi nel campo della cultura e dell’impresa culturale giovanile,</a:t>
            </a:r>
          </a:p>
          <a:p>
            <a:r>
              <a:rPr lang="it-IT" sz="3400" dirty="0">
                <a:solidFill>
                  <a:schemeClr val="tx1"/>
                </a:solidFill>
                <a:latin typeface="Calibri" panose="020F0502020204030204" pitchFamily="34" charset="0"/>
                <a:cs typeface="Calibri" panose="020F0502020204030204" pitchFamily="34" charset="0"/>
              </a:rPr>
              <a:t>e prevede azioni che consentono di portare a regime interventi sperimentali sostenibili di integrazione di modelli di inclusione sociale attiva.</a:t>
            </a:r>
          </a:p>
          <a:p>
            <a:endParaRPr lang="it-IT" sz="3400" dirty="0">
              <a:solidFill>
                <a:schemeClr val="tx1"/>
              </a:solidFill>
              <a:latin typeface="Calibri" panose="020F0502020204030204" pitchFamily="34" charset="0"/>
              <a:cs typeface="Calibri" panose="020F0502020204030204" pitchFamily="34" charset="0"/>
            </a:endParaRPr>
          </a:p>
          <a:p>
            <a:r>
              <a:rPr lang="it-IT" sz="3400" dirty="0">
                <a:solidFill>
                  <a:schemeClr val="tx1"/>
                </a:solidFill>
                <a:latin typeface="Calibri" panose="020F0502020204030204" pitchFamily="34" charset="0"/>
                <a:cs typeface="Calibri" panose="020F0502020204030204" pitchFamily="34" charset="0"/>
              </a:rPr>
              <a:t>Il livello di progettazione è attualmente nella fase di fattibilità preliminare, a seguito delle attività di </a:t>
            </a:r>
            <a:r>
              <a:rPr lang="it-IT" sz="3400" dirty="0" err="1">
                <a:solidFill>
                  <a:schemeClr val="tx1"/>
                </a:solidFill>
                <a:latin typeface="Calibri" panose="020F0502020204030204" pitchFamily="34" charset="0"/>
                <a:cs typeface="Calibri" panose="020F0502020204030204" pitchFamily="34" charset="0"/>
              </a:rPr>
              <a:t>coprogettazione</a:t>
            </a:r>
            <a:r>
              <a:rPr lang="it-IT" sz="3400" dirty="0">
                <a:solidFill>
                  <a:schemeClr val="tx1"/>
                </a:solidFill>
                <a:latin typeface="Calibri" panose="020F0502020204030204" pitchFamily="34" charset="0"/>
                <a:cs typeface="Calibri" panose="020F0502020204030204" pitchFamily="34" charset="0"/>
              </a:rPr>
              <a:t> con il Terzo Settore.</a:t>
            </a:r>
          </a:p>
          <a:p>
            <a:pPr lvl="0"/>
            <a:r>
              <a:rPr lang="it-IT" sz="3400" dirty="0">
                <a:latin typeface="Calibri" panose="020F0502020204030204" pitchFamily="34" charset="0"/>
                <a:cs typeface="Calibri" panose="020F0502020204030204" pitchFamily="34" charset="0"/>
              </a:rPr>
              <a:t>Agenda Urbana sulla riqualificazione degli immobili pubblici finalizzati a progetti di inclusione sociale di Organismi non-profit;</a:t>
            </a:r>
          </a:p>
        </p:txBody>
      </p:sp>
      <p:grpSp>
        <p:nvGrpSpPr>
          <p:cNvPr id="53" name="Growth5" descr="{&quot;Key&quot;:&quot;POWER_USER_SHAPE_ICON&quot;,&quot;Value&quot;:&quot;POWER_USER_SHAPE_ICON_STYLE_1&quot;}">
            <a:extLst>
              <a:ext uri="{FF2B5EF4-FFF2-40B4-BE49-F238E27FC236}">
                <a16:creationId xmlns:a16="http://schemas.microsoft.com/office/drawing/2014/main" id="{464F5F99-2AC7-4F8B-B829-90581F9FE670}"/>
              </a:ext>
            </a:extLst>
          </p:cNvPr>
          <p:cNvGrpSpPr>
            <a:grpSpLocks noChangeAspect="1"/>
          </p:cNvGrpSpPr>
          <p:nvPr/>
        </p:nvGrpSpPr>
        <p:grpSpPr>
          <a:xfrm>
            <a:off x="337609" y="1710376"/>
            <a:ext cx="294695" cy="266609"/>
            <a:chOff x="11190288" y="5575301"/>
            <a:chExt cx="638175" cy="642938"/>
          </a:xfrm>
          <a:solidFill>
            <a:schemeClr val="accent1"/>
          </a:solidFill>
        </p:grpSpPr>
        <p:sp>
          <p:nvSpPr>
            <p:cNvPr id="54" name="Freeform 280">
              <a:extLst>
                <a:ext uri="{FF2B5EF4-FFF2-40B4-BE49-F238E27FC236}">
                  <a16:creationId xmlns:a16="http://schemas.microsoft.com/office/drawing/2014/main" id="{07BF2E6B-C6D4-471D-A1A8-193D6DB1045A}"/>
                </a:ext>
              </a:extLst>
            </p:cNvPr>
            <p:cNvSpPr>
              <a:spLocks noEditPoints="1"/>
            </p:cNvSpPr>
            <p:nvPr/>
          </p:nvSpPr>
          <p:spPr bwMode="auto">
            <a:xfrm>
              <a:off x="11190288" y="5861051"/>
              <a:ext cx="638175" cy="357188"/>
            </a:xfrm>
            <a:custGeom>
              <a:avLst/>
              <a:gdLst>
                <a:gd name="T0" fmla="*/ 1021 w 1067"/>
                <a:gd name="T1" fmla="*/ 483 h 596"/>
                <a:gd name="T2" fmla="*/ 678 w 1067"/>
                <a:gd name="T3" fmla="*/ 353 h 596"/>
                <a:gd name="T4" fmla="*/ 901 w 1067"/>
                <a:gd name="T5" fmla="*/ 280 h 596"/>
                <a:gd name="T6" fmla="*/ 1034 w 1067"/>
                <a:gd name="T7" fmla="*/ 470 h 596"/>
                <a:gd name="T8" fmla="*/ 707 w 1067"/>
                <a:gd name="T9" fmla="*/ 563 h 596"/>
                <a:gd name="T10" fmla="*/ 349 w 1067"/>
                <a:gd name="T11" fmla="*/ 551 h 596"/>
                <a:gd name="T12" fmla="*/ 478 w 1067"/>
                <a:gd name="T13" fmla="*/ 360 h 596"/>
                <a:gd name="T14" fmla="*/ 719 w 1067"/>
                <a:gd name="T15" fmla="*/ 490 h 596"/>
                <a:gd name="T16" fmla="*/ 34 w 1067"/>
                <a:gd name="T17" fmla="*/ 470 h 596"/>
                <a:gd name="T18" fmla="*/ 166 w 1067"/>
                <a:gd name="T19" fmla="*/ 280 h 596"/>
                <a:gd name="T20" fmla="*/ 389 w 1067"/>
                <a:gd name="T21" fmla="*/ 353 h 596"/>
                <a:gd name="T22" fmla="*/ 46 w 1067"/>
                <a:gd name="T23" fmla="*/ 483 h 596"/>
                <a:gd name="T24" fmla="*/ 112 w 1067"/>
                <a:gd name="T25" fmla="*/ 140 h 596"/>
                <a:gd name="T26" fmla="*/ 325 w 1067"/>
                <a:gd name="T27" fmla="*/ 140 h 596"/>
                <a:gd name="T28" fmla="*/ 112 w 1067"/>
                <a:gd name="T29" fmla="*/ 140 h 596"/>
                <a:gd name="T30" fmla="*/ 534 w 1067"/>
                <a:gd name="T31" fmla="*/ 113 h 596"/>
                <a:gd name="T32" fmla="*/ 534 w 1067"/>
                <a:gd name="T33" fmla="*/ 327 h 596"/>
                <a:gd name="T34" fmla="*/ 742 w 1067"/>
                <a:gd name="T35" fmla="*/ 140 h 596"/>
                <a:gd name="T36" fmla="*/ 955 w 1067"/>
                <a:gd name="T37" fmla="*/ 140 h 596"/>
                <a:gd name="T38" fmla="*/ 742 w 1067"/>
                <a:gd name="T39" fmla="*/ 140 h 596"/>
                <a:gd name="T40" fmla="*/ 989 w 1067"/>
                <a:gd name="T41" fmla="*/ 140 h 596"/>
                <a:gd name="T42" fmla="*/ 708 w 1067"/>
                <a:gd name="T43" fmla="*/ 140 h 596"/>
                <a:gd name="T44" fmla="*/ 648 w 1067"/>
                <a:gd name="T45" fmla="*/ 338 h 596"/>
                <a:gd name="T46" fmla="*/ 674 w 1067"/>
                <a:gd name="T47" fmla="*/ 220 h 596"/>
                <a:gd name="T48" fmla="*/ 393 w 1067"/>
                <a:gd name="T49" fmla="*/ 220 h 596"/>
                <a:gd name="T50" fmla="*/ 419 w 1067"/>
                <a:gd name="T51" fmla="*/ 338 h 596"/>
                <a:gd name="T52" fmla="*/ 359 w 1067"/>
                <a:gd name="T53" fmla="*/ 140 h 596"/>
                <a:gd name="T54" fmla="*/ 78 w 1067"/>
                <a:gd name="T55" fmla="*/ 140 h 596"/>
                <a:gd name="T56" fmla="*/ 0 w 1067"/>
                <a:gd name="T57" fmla="*/ 412 h 596"/>
                <a:gd name="T58" fmla="*/ 46 w 1067"/>
                <a:gd name="T59" fmla="*/ 516 h 596"/>
                <a:gd name="T60" fmla="*/ 315 w 1067"/>
                <a:gd name="T61" fmla="*/ 551 h 596"/>
                <a:gd name="T62" fmla="*/ 707 w 1067"/>
                <a:gd name="T63" fmla="*/ 596 h 596"/>
                <a:gd name="T64" fmla="*/ 752 w 1067"/>
                <a:gd name="T65" fmla="*/ 516 h 596"/>
                <a:gd name="T66" fmla="*/ 1067 w 1067"/>
                <a:gd name="T67" fmla="*/ 470 h 596"/>
                <a:gd name="T68" fmla="*/ 935 w 1067"/>
                <a:gd name="T69" fmla="*/ 25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67" h="596">
                  <a:moveTo>
                    <a:pt x="1034" y="470"/>
                  </a:moveTo>
                  <a:cubicBezTo>
                    <a:pt x="1034" y="477"/>
                    <a:pt x="1028" y="483"/>
                    <a:pt x="1021" y="483"/>
                  </a:cubicBezTo>
                  <a:lnTo>
                    <a:pt x="752" y="483"/>
                  </a:lnTo>
                  <a:cubicBezTo>
                    <a:pt x="749" y="429"/>
                    <a:pt x="721" y="381"/>
                    <a:pt x="678" y="353"/>
                  </a:cubicBezTo>
                  <a:cubicBezTo>
                    <a:pt x="700" y="308"/>
                    <a:pt x="745" y="280"/>
                    <a:pt x="796" y="280"/>
                  </a:cubicBezTo>
                  <a:lnTo>
                    <a:pt x="901" y="280"/>
                  </a:lnTo>
                  <a:cubicBezTo>
                    <a:pt x="974" y="280"/>
                    <a:pt x="1034" y="339"/>
                    <a:pt x="1034" y="412"/>
                  </a:cubicBezTo>
                  <a:lnTo>
                    <a:pt x="1034" y="470"/>
                  </a:lnTo>
                  <a:close/>
                  <a:moveTo>
                    <a:pt x="719" y="551"/>
                  </a:moveTo>
                  <a:cubicBezTo>
                    <a:pt x="719" y="558"/>
                    <a:pt x="713" y="563"/>
                    <a:pt x="707" y="563"/>
                  </a:cubicBezTo>
                  <a:lnTo>
                    <a:pt x="361" y="563"/>
                  </a:lnTo>
                  <a:cubicBezTo>
                    <a:pt x="354" y="563"/>
                    <a:pt x="349" y="558"/>
                    <a:pt x="349" y="551"/>
                  </a:cubicBezTo>
                  <a:lnTo>
                    <a:pt x="349" y="490"/>
                  </a:lnTo>
                  <a:cubicBezTo>
                    <a:pt x="349" y="418"/>
                    <a:pt x="407" y="360"/>
                    <a:pt x="478" y="360"/>
                  </a:cubicBezTo>
                  <a:lnTo>
                    <a:pt x="589" y="360"/>
                  </a:lnTo>
                  <a:cubicBezTo>
                    <a:pt x="660" y="360"/>
                    <a:pt x="719" y="418"/>
                    <a:pt x="719" y="490"/>
                  </a:cubicBezTo>
                  <a:lnTo>
                    <a:pt x="719" y="551"/>
                  </a:lnTo>
                  <a:close/>
                  <a:moveTo>
                    <a:pt x="34" y="470"/>
                  </a:moveTo>
                  <a:lnTo>
                    <a:pt x="34" y="412"/>
                  </a:lnTo>
                  <a:cubicBezTo>
                    <a:pt x="34" y="339"/>
                    <a:pt x="93" y="280"/>
                    <a:pt x="166" y="280"/>
                  </a:cubicBezTo>
                  <a:lnTo>
                    <a:pt x="271" y="280"/>
                  </a:lnTo>
                  <a:cubicBezTo>
                    <a:pt x="322" y="280"/>
                    <a:pt x="367" y="308"/>
                    <a:pt x="389" y="353"/>
                  </a:cubicBezTo>
                  <a:cubicBezTo>
                    <a:pt x="347" y="381"/>
                    <a:pt x="318" y="429"/>
                    <a:pt x="316" y="483"/>
                  </a:cubicBezTo>
                  <a:lnTo>
                    <a:pt x="46" y="483"/>
                  </a:lnTo>
                  <a:cubicBezTo>
                    <a:pt x="39" y="483"/>
                    <a:pt x="34" y="477"/>
                    <a:pt x="34" y="470"/>
                  </a:cubicBezTo>
                  <a:close/>
                  <a:moveTo>
                    <a:pt x="112" y="140"/>
                  </a:moveTo>
                  <a:cubicBezTo>
                    <a:pt x="112" y="81"/>
                    <a:pt x="160" y="33"/>
                    <a:pt x="219" y="33"/>
                  </a:cubicBezTo>
                  <a:cubicBezTo>
                    <a:pt x="278" y="33"/>
                    <a:pt x="325" y="81"/>
                    <a:pt x="325" y="140"/>
                  </a:cubicBezTo>
                  <a:cubicBezTo>
                    <a:pt x="325" y="199"/>
                    <a:pt x="278" y="247"/>
                    <a:pt x="219" y="247"/>
                  </a:cubicBezTo>
                  <a:cubicBezTo>
                    <a:pt x="160" y="247"/>
                    <a:pt x="112" y="199"/>
                    <a:pt x="112" y="140"/>
                  </a:cubicBezTo>
                  <a:close/>
                  <a:moveTo>
                    <a:pt x="427" y="220"/>
                  </a:moveTo>
                  <a:cubicBezTo>
                    <a:pt x="427" y="161"/>
                    <a:pt x="475" y="113"/>
                    <a:pt x="534" y="113"/>
                  </a:cubicBezTo>
                  <a:cubicBezTo>
                    <a:pt x="592" y="113"/>
                    <a:pt x="640" y="161"/>
                    <a:pt x="640" y="220"/>
                  </a:cubicBezTo>
                  <a:cubicBezTo>
                    <a:pt x="640" y="279"/>
                    <a:pt x="592" y="327"/>
                    <a:pt x="534" y="327"/>
                  </a:cubicBezTo>
                  <a:cubicBezTo>
                    <a:pt x="475" y="327"/>
                    <a:pt x="427" y="279"/>
                    <a:pt x="427" y="220"/>
                  </a:cubicBezTo>
                  <a:close/>
                  <a:moveTo>
                    <a:pt x="742" y="140"/>
                  </a:moveTo>
                  <a:cubicBezTo>
                    <a:pt x="742" y="81"/>
                    <a:pt x="790" y="33"/>
                    <a:pt x="849" y="33"/>
                  </a:cubicBezTo>
                  <a:cubicBezTo>
                    <a:pt x="907" y="33"/>
                    <a:pt x="955" y="81"/>
                    <a:pt x="955" y="140"/>
                  </a:cubicBezTo>
                  <a:cubicBezTo>
                    <a:pt x="955" y="199"/>
                    <a:pt x="907" y="247"/>
                    <a:pt x="849" y="247"/>
                  </a:cubicBezTo>
                  <a:cubicBezTo>
                    <a:pt x="790" y="247"/>
                    <a:pt x="742" y="199"/>
                    <a:pt x="742" y="140"/>
                  </a:cubicBezTo>
                  <a:close/>
                  <a:moveTo>
                    <a:pt x="935" y="250"/>
                  </a:moveTo>
                  <a:cubicBezTo>
                    <a:pt x="968" y="224"/>
                    <a:pt x="989" y="184"/>
                    <a:pt x="989" y="140"/>
                  </a:cubicBezTo>
                  <a:cubicBezTo>
                    <a:pt x="989" y="62"/>
                    <a:pt x="926" y="0"/>
                    <a:pt x="849" y="0"/>
                  </a:cubicBezTo>
                  <a:cubicBezTo>
                    <a:pt x="771" y="0"/>
                    <a:pt x="708" y="62"/>
                    <a:pt x="708" y="140"/>
                  </a:cubicBezTo>
                  <a:cubicBezTo>
                    <a:pt x="708" y="184"/>
                    <a:pt x="730" y="224"/>
                    <a:pt x="762" y="250"/>
                  </a:cubicBezTo>
                  <a:cubicBezTo>
                    <a:pt x="713" y="260"/>
                    <a:pt x="671" y="292"/>
                    <a:pt x="648" y="338"/>
                  </a:cubicBezTo>
                  <a:cubicBezTo>
                    <a:pt x="639" y="334"/>
                    <a:pt x="630" y="332"/>
                    <a:pt x="620" y="330"/>
                  </a:cubicBezTo>
                  <a:cubicBezTo>
                    <a:pt x="653" y="304"/>
                    <a:pt x="674" y="264"/>
                    <a:pt x="674" y="220"/>
                  </a:cubicBezTo>
                  <a:cubicBezTo>
                    <a:pt x="674" y="143"/>
                    <a:pt x="611" y="80"/>
                    <a:pt x="534" y="80"/>
                  </a:cubicBezTo>
                  <a:cubicBezTo>
                    <a:pt x="456" y="80"/>
                    <a:pt x="393" y="143"/>
                    <a:pt x="393" y="220"/>
                  </a:cubicBezTo>
                  <a:cubicBezTo>
                    <a:pt x="393" y="264"/>
                    <a:pt x="414" y="304"/>
                    <a:pt x="447" y="330"/>
                  </a:cubicBezTo>
                  <a:cubicBezTo>
                    <a:pt x="437" y="332"/>
                    <a:pt x="428" y="334"/>
                    <a:pt x="419" y="338"/>
                  </a:cubicBezTo>
                  <a:cubicBezTo>
                    <a:pt x="396" y="292"/>
                    <a:pt x="354" y="260"/>
                    <a:pt x="305" y="250"/>
                  </a:cubicBezTo>
                  <a:cubicBezTo>
                    <a:pt x="338" y="224"/>
                    <a:pt x="359" y="184"/>
                    <a:pt x="359" y="140"/>
                  </a:cubicBezTo>
                  <a:cubicBezTo>
                    <a:pt x="359" y="62"/>
                    <a:pt x="296" y="0"/>
                    <a:pt x="219" y="0"/>
                  </a:cubicBezTo>
                  <a:cubicBezTo>
                    <a:pt x="141" y="0"/>
                    <a:pt x="78" y="62"/>
                    <a:pt x="78" y="140"/>
                  </a:cubicBezTo>
                  <a:cubicBezTo>
                    <a:pt x="78" y="184"/>
                    <a:pt x="100" y="224"/>
                    <a:pt x="132" y="250"/>
                  </a:cubicBezTo>
                  <a:cubicBezTo>
                    <a:pt x="57" y="266"/>
                    <a:pt x="0" y="332"/>
                    <a:pt x="0" y="412"/>
                  </a:cubicBezTo>
                  <a:lnTo>
                    <a:pt x="0" y="470"/>
                  </a:lnTo>
                  <a:cubicBezTo>
                    <a:pt x="0" y="496"/>
                    <a:pt x="21" y="516"/>
                    <a:pt x="46" y="516"/>
                  </a:cubicBezTo>
                  <a:lnTo>
                    <a:pt x="315" y="516"/>
                  </a:lnTo>
                  <a:lnTo>
                    <a:pt x="315" y="551"/>
                  </a:lnTo>
                  <a:cubicBezTo>
                    <a:pt x="315" y="576"/>
                    <a:pt x="336" y="596"/>
                    <a:pt x="361" y="596"/>
                  </a:cubicBezTo>
                  <a:lnTo>
                    <a:pt x="707" y="596"/>
                  </a:lnTo>
                  <a:cubicBezTo>
                    <a:pt x="732" y="596"/>
                    <a:pt x="752" y="576"/>
                    <a:pt x="752" y="551"/>
                  </a:cubicBezTo>
                  <a:lnTo>
                    <a:pt x="752" y="516"/>
                  </a:lnTo>
                  <a:lnTo>
                    <a:pt x="1021" y="516"/>
                  </a:lnTo>
                  <a:cubicBezTo>
                    <a:pt x="1046" y="516"/>
                    <a:pt x="1067" y="496"/>
                    <a:pt x="1067" y="470"/>
                  </a:cubicBezTo>
                  <a:lnTo>
                    <a:pt x="1067" y="412"/>
                  </a:lnTo>
                  <a:cubicBezTo>
                    <a:pt x="1067" y="332"/>
                    <a:pt x="1010" y="266"/>
                    <a:pt x="935" y="250"/>
                  </a:cubicBezTo>
                </a:path>
              </a:pathLst>
            </a:custGeom>
            <a:solidFill>
              <a:schemeClr val="bg1"/>
            </a:solidFill>
            <a:ln w="9525">
              <a:solidFill>
                <a:schemeClr val="bg1"/>
              </a:solid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sp>
          <p:nvSpPr>
            <p:cNvPr id="55" name="Freeform 281">
              <a:extLst>
                <a:ext uri="{FF2B5EF4-FFF2-40B4-BE49-F238E27FC236}">
                  <a16:creationId xmlns:a16="http://schemas.microsoft.com/office/drawing/2014/main" id="{085CD5C5-5386-4AFF-8407-C55C50C2EEFF}"/>
                </a:ext>
              </a:extLst>
            </p:cNvPr>
            <p:cNvSpPr>
              <a:spLocks/>
            </p:cNvSpPr>
            <p:nvPr/>
          </p:nvSpPr>
          <p:spPr bwMode="auto">
            <a:xfrm>
              <a:off x="11239500" y="5575301"/>
              <a:ext cx="538163" cy="282575"/>
            </a:xfrm>
            <a:custGeom>
              <a:avLst/>
              <a:gdLst>
                <a:gd name="T0" fmla="*/ 18 w 902"/>
                <a:gd name="T1" fmla="*/ 473 h 473"/>
                <a:gd name="T2" fmla="*/ 30 w 902"/>
                <a:gd name="T3" fmla="*/ 468 h 473"/>
                <a:gd name="T4" fmla="*/ 331 w 902"/>
                <a:gd name="T5" fmla="*/ 167 h 473"/>
                <a:gd name="T6" fmla="*/ 533 w 902"/>
                <a:gd name="T7" fmla="*/ 368 h 473"/>
                <a:gd name="T8" fmla="*/ 556 w 902"/>
                <a:gd name="T9" fmla="*/ 368 h 473"/>
                <a:gd name="T10" fmla="*/ 865 w 902"/>
                <a:gd name="T11" fmla="*/ 60 h 473"/>
                <a:gd name="T12" fmla="*/ 857 w 902"/>
                <a:gd name="T13" fmla="*/ 190 h 473"/>
                <a:gd name="T14" fmla="*/ 872 w 902"/>
                <a:gd name="T15" fmla="*/ 208 h 473"/>
                <a:gd name="T16" fmla="*/ 873 w 902"/>
                <a:gd name="T17" fmla="*/ 208 h 473"/>
                <a:gd name="T18" fmla="*/ 890 w 902"/>
                <a:gd name="T19" fmla="*/ 192 h 473"/>
                <a:gd name="T20" fmla="*/ 901 w 902"/>
                <a:gd name="T21" fmla="*/ 18 h 473"/>
                <a:gd name="T22" fmla="*/ 896 w 902"/>
                <a:gd name="T23" fmla="*/ 5 h 473"/>
                <a:gd name="T24" fmla="*/ 883 w 902"/>
                <a:gd name="T25" fmla="*/ 0 h 473"/>
                <a:gd name="T26" fmla="*/ 715 w 902"/>
                <a:gd name="T27" fmla="*/ 18 h 473"/>
                <a:gd name="T28" fmla="*/ 700 w 902"/>
                <a:gd name="T29" fmla="*/ 36 h 473"/>
                <a:gd name="T30" fmla="*/ 718 w 902"/>
                <a:gd name="T31" fmla="*/ 51 h 473"/>
                <a:gd name="T32" fmla="*/ 839 w 902"/>
                <a:gd name="T33" fmla="*/ 38 h 473"/>
                <a:gd name="T34" fmla="*/ 544 w 902"/>
                <a:gd name="T35" fmla="*/ 333 h 473"/>
                <a:gd name="T36" fmla="*/ 343 w 902"/>
                <a:gd name="T37" fmla="*/ 132 h 473"/>
                <a:gd name="T38" fmla="*/ 319 w 902"/>
                <a:gd name="T39" fmla="*/ 132 h 473"/>
                <a:gd name="T40" fmla="*/ 7 w 902"/>
                <a:gd name="T41" fmla="*/ 444 h 473"/>
                <a:gd name="T42" fmla="*/ 7 w 902"/>
                <a:gd name="T43" fmla="*/ 468 h 473"/>
                <a:gd name="T44" fmla="*/ 18 w 902"/>
                <a:gd name="T45" fmla="*/ 473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2" h="473">
                  <a:moveTo>
                    <a:pt x="18" y="473"/>
                  </a:moveTo>
                  <a:cubicBezTo>
                    <a:pt x="23" y="473"/>
                    <a:pt x="27" y="471"/>
                    <a:pt x="30" y="468"/>
                  </a:cubicBezTo>
                  <a:lnTo>
                    <a:pt x="331" y="167"/>
                  </a:lnTo>
                  <a:lnTo>
                    <a:pt x="533" y="368"/>
                  </a:lnTo>
                  <a:cubicBezTo>
                    <a:pt x="539" y="375"/>
                    <a:pt x="550" y="375"/>
                    <a:pt x="556" y="368"/>
                  </a:cubicBezTo>
                  <a:lnTo>
                    <a:pt x="865" y="60"/>
                  </a:lnTo>
                  <a:lnTo>
                    <a:pt x="857" y="190"/>
                  </a:lnTo>
                  <a:cubicBezTo>
                    <a:pt x="856" y="199"/>
                    <a:pt x="863" y="207"/>
                    <a:pt x="872" y="208"/>
                  </a:cubicBezTo>
                  <a:cubicBezTo>
                    <a:pt x="873" y="208"/>
                    <a:pt x="873" y="208"/>
                    <a:pt x="873" y="208"/>
                  </a:cubicBezTo>
                  <a:cubicBezTo>
                    <a:pt x="882" y="208"/>
                    <a:pt x="889" y="201"/>
                    <a:pt x="890" y="192"/>
                  </a:cubicBezTo>
                  <a:lnTo>
                    <a:pt x="901" y="18"/>
                  </a:lnTo>
                  <a:cubicBezTo>
                    <a:pt x="902" y="13"/>
                    <a:pt x="900" y="8"/>
                    <a:pt x="896" y="5"/>
                  </a:cubicBezTo>
                  <a:cubicBezTo>
                    <a:pt x="893" y="1"/>
                    <a:pt x="888" y="0"/>
                    <a:pt x="883" y="0"/>
                  </a:cubicBezTo>
                  <a:lnTo>
                    <a:pt x="715" y="18"/>
                  </a:lnTo>
                  <a:cubicBezTo>
                    <a:pt x="706" y="19"/>
                    <a:pt x="699" y="27"/>
                    <a:pt x="700" y="36"/>
                  </a:cubicBezTo>
                  <a:cubicBezTo>
                    <a:pt x="701" y="45"/>
                    <a:pt x="709" y="52"/>
                    <a:pt x="718" y="51"/>
                  </a:cubicBezTo>
                  <a:lnTo>
                    <a:pt x="839" y="38"/>
                  </a:lnTo>
                  <a:lnTo>
                    <a:pt x="544" y="333"/>
                  </a:lnTo>
                  <a:lnTo>
                    <a:pt x="343" y="132"/>
                  </a:lnTo>
                  <a:cubicBezTo>
                    <a:pt x="336" y="125"/>
                    <a:pt x="326" y="125"/>
                    <a:pt x="319" y="132"/>
                  </a:cubicBezTo>
                  <a:lnTo>
                    <a:pt x="7" y="444"/>
                  </a:lnTo>
                  <a:cubicBezTo>
                    <a:pt x="0" y="451"/>
                    <a:pt x="0" y="461"/>
                    <a:pt x="7" y="468"/>
                  </a:cubicBezTo>
                  <a:cubicBezTo>
                    <a:pt x="10" y="471"/>
                    <a:pt x="14" y="473"/>
                    <a:pt x="18" y="473"/>
                  </a:cubicBezTo>
                  <a:close/>
                </a:path>
              </a:pathLst>
            </a:custGeom>
            <a:solidFill>
              <a:schemeClr val="bg1"/>
            </a:solidFill>
            <a:ln w="9525">
              <a:noFill/>
              <a:round/>
              <a:headEnd/>
              <a:tailEnd/>
            </a:ln>
          </p:spPr>
          <p:txBody>
            <a:bodyPr vert="horz" wrap="square" lIns="68580" tIns="34290" rIns="68580" bIns="34290" numCol="1" anchor="t" anchorCtr="0" compatLnSpc="1">
              <a:prstTxWarp prst="textNoShape">
                <a:avLst/>
              </a:prstTxWarp>
            </a:bodyPr>
            <a:lstStyle/>
            <a:p>
              <a:pPr defTabSz="685800" fontAlgn="auto">
                <a:spcBef>
                  <a:spcPts val="0"/>
                </a:spcBef>
                <a:spcAft>
                  <a:spcPts val="0"/>
                </a:spcAft>
                <a:defRPr/>
              </a:pPr>
              <a:endParaRPr lang="fr-FR" sz="1350">
                <a:solidFill>
                  <a:schemeClr val="bg2"/>
                </a:solidFill>
                <a:latin typeface="Calibri" panose="020F0502020204030204"/>
                <a:ea typeface="+mn-ea"/>
              </a:endParaRPr>
            </a:p>
          </p:txBody>
        </p:sp>
      </p:grpSp>
    </p:spTree>
    <p:extLst>
      <p:ext uri="{BB962C8B-B14F-4D97-AF65-F5344CB8AC3E}">
        <p14:creationId xmlns:p14="http://schemas.microsoft.com/office/powerpoint/2010/main" val="1026781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2</a:t>
            </a:r>
            <a:endParaRPr lang="it-IT" dirty="0"/>
          </a:p>
        </p:txBody>
      </p:sp>
      <p:sp>
        <p:nvSpPr>
          <p:cNvPr id="3" name="Segnaposto contenuto 2"/>
          <p:cNvSpPr>
            <a:spLocks noGrp="1"/>
          </p:cNvSpPr>
          <p:nvPr>
            <p:ph idx="1"/>
          </p:nvPr>
        </p:nvSpPr>
        <p:spPr/>
        <p:txBody>
          <a:bodyPr/>
          <a:lstStyle/>
          <a:p>
            <a:r>
              <a:rPr lang="it-IT" dirty="0"/>
              <a:t>Il Progetto del Comune di Catanzaro prevede quindi 4 livelli di azioni coordinate:</a:t>
            </a:r>
          </a:p>
          <a:p>
            <a:pPr lvl="0"/>
            <a:r>
              <a:rPr lang="it-IT" b="1" dirty="0"/>
              <a:t>1. La creazione di un “</a:t>
            </a:r>
            <a:r>
              <a:rPr lang="it-IT" b="1" i="1" dirty="0"/>
              <a:t>Social </a:t>
            </a:r>
            <a:r>
              <a:rPr lang="it-IT" b="1" i="1" dirty="0" err="1"/>
              <a:t>innovation</a:t>
            </a:r>
            <a:r>
              <a:rPr lang="it-IT" b="1" i="1" dirty="0"/>
              <a:t> </a:t>
            </a:r>
            <a:r>
              <a:rPr lang="it-IT" b="1" i="1" dirty="0" err="1"/>
              <a:t>hub</a:t>
            </a:r>
            <a:r>
              <a:rPr lang="it-IT" b="1" dirty="0"/>
              <a:t>” </a:t>
            </a:r>
            <a:r>
              <a:rPr lang="it-IT" dirty="0"/>
              <a:t>gestito dal Comune di Catanzaro in sinergia con le Organizzazioni del Terzo Settore, finalizzato a garantire i caratteri di innovazione sociale ai diversi interventi del terzo settore e la sostenibilità economica e sociale degli interventi, e ad offrire agli ETS del territorio laboratori di formazione, di confronto, di ideazione e di progettazione.</a:t>
            </a:r>
          </a:p>
        </p:txBody>
      </p:sp>
    </p:spTree>
    <p:extLst>
      <p:ext uri="{BB962C8B-B14F-4D97-AF65-F5344CB8AC3E}">
        <p14:creationId xmlns:p14="http://schemas.microsoft.com/office/powerpoint/2010/main" val="94194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3</a:t>
            </a:r>
            <a:endParaRPr lang="it-IT" dirty="0"/>
          </a:p>
        </p:txBody>
      </p:sp>
      <p:sp>
        <p:nvSpPr>
          <p:cNvPr id="3" name="Segnaposto contenuto 2"/>
          <p:cNvSpPr>
            <a:spLocks noGrp="1"/>
          </p:cNvSpPr>
          <p:nvPr>
            <p:ph idx="1"/>
          </p:nvPr>
        </p:nvSpPr>
        <p:spPr/>
        <p:txBody>
          <a:bodyPr/>
          <a:lstStyle/>
          <a:p>
            <a:endParaRPr lang="it-IT" dirty="0"/>
          </a:p>
          <a:p>
            <a:r>
              <a:rPr lang="it-IT" b="1" dirty="0"/>
              <a:t>2. La continuità gestionale in senso sostenibile degli interventi già realizzati o in corso di ultimazione nell’ambito di Agenda Urbana </a:t>
            </a:r>
            <a:r>
              <a:rPr lang="it-IT" dirty="0"/>
              <a:t>Azioni 9.6.6.- 9.3.2. e 9.5.8. e FSE, che ha riqualificato immobili pubblici in centro storico da destinare a progetti di inclusione sociale gestiti da Organismi non-profit selezionati con procedura di evidenza pubblica, ed ha finanziato interventi di infrastrutturazione sociale per minori e persone senza dimora, o </a:t>
            </a:r>
            <a:r>
              <a:rPr lang="it-IT" dirty="0" err="1"/>
              <a:t>proigetti</a:t>
            </a:r>
            <a:r>
              <a:rPr lang="it-IT" dirty="0"/>
              <a:t> di inclusione sociale e lavorativa, in quanto è evidente la difficoltà dei Soggetti Gestori a garantire senza finanziamenti pubblici la sostenibilità dei progetti.</a:t>
            </a:r>
          </a:p>
          <a:p>
            <a:pPr lvl="0"/>
            <a:endParaRPr lang="it-IT" dirty="0"/>
          </a:p>
        </p:txBody>
      </p:sp>
    </p:spTree>
    <p:extLst>
      <p:ext uri="{BB962C8B-B14F-4D97-AF65-F5344CB8AC3E}">
        <p14:creationId xmlns:p14="http://schemas.microsoft.com/office/powerpoint/2010/main" val="2452984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4</a:t>
            </a:r>
            <a:endParaRPr lang="it-IT" dirty="0"/>
          </a:p>
        </p:txBody>
      </p:sp>
      <p:sp>
        <p:nvSpPr>
          <p:cNvPr id="3" name="Segnaposto contenuto 2"/>
          <p:cNvSpPr>
            <a:spLocks noGrp="1"/>
          </p:cNvSpPr>
          <p:nvPr>
            <p:ph idx="1"/>
          </p:nvPr>
        </p:nvSpPr>
        <p:spPr/>
        <p:txBody>
          <a:bodyPr/>
          <a:lstStyle/>
          <a:p>
            <a:r>
              <a:rPr lang="it-IT" dirty="0"/>
              <a:t>L’ipotesi è quella di accompagnare, con strumenti di sostegno finanziario e progettuale, nel limite degli aiuti comunitari alle Imprese del Terzo Settore (200.000,00 euro) , la piena sostenibilità sociale ed economica dei progetti attivati al fine di garantire un quadro organico di strategie e di politiche di welfare sul territorio, integrate ai Piani di Ambito Sociale già approvati, con la realizzazione di circa 20 sotto-progetti di sostenibilità sociale finalizzati al consolidamento dei servizi di welfare già pianificati e attivati sul territorio, e ad interventi di contrasto alla povertà familiare e sanitaria. I Progetti sostenuti  saranno individuati a seguito di una unica procedura di evidenza pubblica, a seguito di </a:t>
            </a:r>
            <a:r>
              <a:rPr lang="it-IT" dirty="0" err="1"/>
              <a:t>coprogrammazione</a:t>
            </a:r>
            <a:r>
              <a:rPr lang="it-IT" dirty="0"/>
              <a:t>/</a:t>
            </a:r>
            <a:r>
              <a:rPr lang="it-IT" dirty="0" err="1"/>
              <a:t>coprogettazione</a:t>
            </a:r>
            <a:r>
              <a:rPr lang="it-IT" dirty="0"/>
              <a:t> con il Terzo Settore.</a:t>
            </a:r>
          </a:p>
          <a:p>
            <a:pPr lvl="0"/>
            <a:endParaRPr lang="it-IT" dirty="0"/>
          </a:p>
        </p:txBody>
      </p:sp>
    </p:spTree>
    <p:extLst>
      <p:ext uri="{BB962C8B-B14F-4D97-AF65-F5344CB8AC3E}">
        <p14:creationId xmlns:p14="http://schemas.microsoft.com/office/powerpoint/2010/main" val="96252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latin typeface="Calibri" panose="020F0502020204030204" pitchFamily="34" charset="0"/>
                <a:ea typeface="Calibri" panose="020F0502020204030204" pitchFamily="34" charset="0"/>
                <a:cs typeface="Calibri" panose="020F0502020204030204" pitchFamily="34" charset="0"/>
              </a:rPr>
              <a:t>Contenuti progettuali e attività da realizzare. 5</a:t>
            </a:r>
            <a:endParaRPr lang="it-IT" dirty="0"/>
          </a:p>
        </p:txBody>
      </p:sp>
      <p:sp>
        <p:nvSpPr>
          <p:cNvPr id="3" name="Segnaposto contenuto 2"/>
          <p:cNvSpPr>
            <a:spLocks noGrp="1"/>
          </p:cNvSpPr>
          <p:nvPr>
            <p:ph idx="1"/>
          </p:nvPr>
        </p:nvSpPr>
        <p:spPr/>
        <p:txBody>
          <a:bodyPr/>
          <a:lstStyle/>
          <a:p>
            <a:r>
              <a:rPr lang="it-IT" dirty="0"/>
              <a:t>3</a:t>
            </a:r>
            <a:r>
              <a:rPr lang="it-IT" b="1" dirty="0"/>
              <a:t>. La realizzazione di interventi di animazione culturale e di creatività artistica </a:t>
            </a:r>
            <a:r>
              <a:rPr lang="it-IT" dirty="0"/>
              <a:t>in centro storico e nelle periferie degradate della Città, per rafforzare il ruolo della cultura nei processi di inclusione e innovazione sociale, con il coinvolgimento delle associazioni giovanili e culturali della Città, valorizzando l’ampia esperienza di produzione artistica e culturale già presente sul territorio,  finalizzati al recupero ed alla valorizzazione dell’identità storica e culturale dei luoghi, e con percorsi di inclusione nelle attività di persone a rischio di marginalità, che possano anche determinare opportunità di lavoro.</a:t>
            </a:r>
          </a:p>
          <a:p>
            <a:endParaRPr lang="it-IT" dirty="0"/>
          </a:p>
          <a:p>
            <a:pPr lvl="0"/>
            <a:endParaRPr lang="it-IT" dirty="0"/>
          </a:p>
        </p:txBody>
      </p:sp>
    </p:spTree>
    <p:extLst>
      <p:ext uri="{BB962C8B-B14F-4D97-AF65-F5344CB8AC3E}">
        <p14:creationId xmlns:p14="http://schemas.microsoft.com/office/powerpoint/2010/main" val="2114203643"/>
      </p:ext>
    </p:extLst>
  </p:cSld>
  <p:clrMapOvr>
    <a:masterClrMapping/>
  </p:clrMapOvr>
</p:sld>
</file>

<file path=ppt/theme/theme1.xml><?xml version="1.0" encoding="utf-8"?>
<a:theme xmlns:a="http://schemas.openxmlformats.org/drawingml/2006/main" name="1_schema_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schema_slid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schema_slides</Template>
  <TotalTime>8496</TotalTime>
  <Words>1996</Words>
  <Application>Microsoft Office PowerPoint</Application>
  <PresentationFormat>Presentazione su schermo (16:9)</PresentationFormat>
  <Paragraphs>114</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Arial-BoldMT</vt:lpstr>
      <vt:lpstr>Calibri</vt:lpstr>
      <vt:lpstr>1_schema_slides</vt:lpstr>
      <vt:lpstr>Presentazione standard di PowerPoint</vt:lpstr>
      <vt:lpstr>Obiettivo Specifico</vt:lpstr>
      <vt:lpstr> Analisi del Contesto - Fabbisogno</vt:lpstr>
      <vt:lpstr>Risorse Complementarietà/sinergia con altre progettualità e fonti di finanziamento </vt:lpstr>
      <vt:lpstr>Contenuti progettuali e attività da realizzare evidenziando gli aspetti aggiuntivi e innovativi. 1</vt:lpstr>
      <vt:lpstr>Contenuti progettuali e attività da realizzare. 2</vt:lpstr>
      <vt:lpstr>Contenuti progettuali e attività da realizzare. 3</vt:lpstr>
      <vt:lpstr>Contenuti progettuali e attività da realizzare. 4</vt:lpstr>
      <vt:lpstr>Contenuti progettuali e attività da realizzare. 5</vt:lpstr>
      <vt:lpstr>Contenuti progettuali e attività da realizzare. 6</vt:lpstr>
      <vt:lpstr>Contenuti progettuali e attività da realizzare. 7</vt:lpstr>
      <vt:lpstr>Contenuti progettuali e attività da realizzare. 8</vt:lpstr>
      <vt:lpstr>Contenuti progettuali e attività da realizzare. 9</vt:lpstr>
      <vt:lpstr>Contenuti progettuali e attività da realizzare. 10</vt:lpstr>
      <vt:lpstr>Quadro finanziario di dettaglio</vt:lpstr>
      <vt:lpstr>Partenariato istituzionale, economico-sociale e della comunità locale: individuazione, attivazione, coinvolgimento </vt:lpstr>
      <vt:lpstr>Presentazione standard di PowerPoint</vt:lpstr>
    </vt:vector>
  </TitlesOfParts>
  <Company>Agenzia per la Coesione Territoriale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INFORMAZIONE E PUBBLICITA’</dc:title>
  <dc:creator>Raffaele Paciello</dc:creator>
  <cp:lastModifiedBy>Attività Economiche e SUAP</cp:lastModifiedBy>
  <cp:revision>867</cp:revision>
  <cp:lastPrinted>2017-06-17T19:15:58Z</cp:lastPrinted>
  <dcterms:created xsi:type="dcterms:W3CDTF">2010-07-07T07:39:51Z</dcterms:created>
  <dcterms:modified xsi:type="dcterms:W3CDTF">2024-02-07T19:03:41Z</dcterms:modified>
</cp:coreProperties>
</file>